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5"/>
  </p:notesMasterIdLst>
  <p:handoutMasterIdLst>
    <p:handoutMasterId r:id="rId16"/>
  </p:handoutMasterIdLst>
  <p:sldIdLst>
    <p:sldId id="256" r:id="rId2"/>
    <p:sldId id="281" r:id="rId3"/>
    <p:sldId id="285" r:id="rId4"/>
    <p:sldId id="283" r:id="rId5"/>
    <p:sldId id="292" r:id="rId6"/>
    <p:sldId id="293" r:id="rId7"/>
    <p:sldId id="284" r:id="rId8"/>
    <p:sldId id="286" r:id="rId9"/>
    <p:sldId id="288" r:id="rId10"/>
    <p:sldId id="289" r:id="rId11"/>
    <p:sldId id="290" r:id="rId12"/>
    <p:sldId id="287" r:id="rId13"/>
    <p:sldId id="291" r:id="rId14"/>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220"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2932"/>
        <p:guide pos="22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94" tIns="46747" rIns="93494" bIns="46747" rtlCol="0"/>
          <a:lstStyle>
            <a:lvl1pPr algn="l">
              <a:defRPr sz="1200"/>
            </a:lvl1pPr>
          </a:lstStyle>
          <a:p>
            <a:endParaRPr lang="en-US" sz="1000" dirty="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3995217" y="0"/>
            <a:ext cx="3056414" cy="465455"/>
          </a:xfrm>
          <a:prstGeom prst="rect">
            <a:avLst/>
          </a:prstGeom>
        </p:spPr>
        <p:txBody>
          <a:bodyPr vert="horz" lIns="93494" tIns="46747" rIns="93494" bIns="46747" rtlCol="0"/>
          <a:lstStyle>
            <a:lvl1pPr algn="r">
              <a:defRPr sz="1200"/>
            </a:lvl1pPr>
          </a:lstStyle>
          <a:p>
            <a:r>
              <a:rPr lang="en-US" sz="1000">
                <a:latin typeface="Arial" panose="020B0604020202020204" pitchFamily="34" charset="0"/>
                <a:cs typeface="Arial" panose="020B0604020202020204" pitchFamily="34" charset="0"/>
              </a:rPr>
              <a:t>6/14/2020 am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8842030"/>
            <a:ext cx="3056414" cy="465455"/>
          </a:xfrm>
          <a:prstGeom prst="rect">
            <a:avLst/>
          </a:prstGeom>
        </p:spPr>
        <p:txBody>
          <a:bodyPr vert="horz" lIns="93494" tIns="46747" rIns="93494" bIns="4674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3995217" y="8842030"/>
            <a:ext cx="3056414" cy="465455"/>
          </a:xfrm>
          <a:prstGeom prst="rect">
            <a:avLst/>
          </a:prstGeom>
        </p:spPr>
        <p:txBody>
          <a:bodyPr vert="horz" lIns="93494" tIns="46747" rIns="93494" bIns="4674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7053" cy="465773"/>
          </a:xfrm>
          <a:prstGeom prst="rect">
            <a:avLst/>
          </a:prstGeom>
        </p:spPr>
        <p:txBody>
          <a:bodyPr vert="horz" lIns="91751" tIns="45875" rIns="91751" bIns="45875" rtlCol="0"/>
          <a:lstStyle>
            <a:lvl1pPr algn="l">
              <a:defRPr sz="1200"/>
            </a:lvl1pPr>
          </a:lstStyle>
          <a:p>
            <a:endParaRPr lang="en-US"/>
          </a:p>
        </p:txBody>
      </p:sp>
      <p:sp>
        <p:nvSpPr>
          <p:cNvPr id="3" name="Date Placeholder 2"/>
          <p:cNvSpPr>
            <a:spLocks noGrp="1"/>
          </p:cNvSpPr>
          <p:nvPr>
            <p:ph type="dt" idx="1"/>
          </p:nvPr>
        </p:nvSpPr>
        <p:spPr>
          <a:xfrm>
            <a:off x="3994614" y="0"/>
            <a:ext cx="3057053" cy="465773"/>
          </a:xfrm>
          <a:prstGeom prst="rect">
            <a:avLst/>
          </a:prstGeom>
        </p:spPr>
        <p:txBody>
          <a:bodyPr vert="horz" lIns="91751" tIns="45875" rIns="91751" bIns="45875" rtlCol="0"/>
          <a:lstStyle>
            <a:lvl1pPr algn="r">
              <a:defRPr sz="1200"/>
            </a:lvl1pPr>
          </a:lstStyle>
          <a:p>
            <a:r>
              <a:rPr lang="en-US"/>
              <a:t>6/14/2020 am</a:t>
            </a:r>
          </a:p>
        </p:txBody>
      </p:sp>
      <p:sp>
        <p:nvSpPr>
          <p:cNvPr id="4" name="Slide Image Placeholder 3"/>
          <p:cNvSpPr>
            <a:spLocks noGrp="1" noRot="1" noChangeAspect="1"/>
          </p:cNvSpPr>
          <p:nvPr>
            <p:ph type="sldImg" idx="2"/>
          </p:nvPr>
        </p:nvSpPr>
        <p:spPr>
          <a:xfrm>
            <a:off x="1198563" y="698500"/>
            <a:ext cx="4656137" cy="3490913"/>
          </a:xfrm>
          <a:prstGeom prst="rect">
            <a:avLst/>
          </a:prstGeom>
          <a:noFill/>
          <a:ln w="12700">
            <a:solidFill>
              <a:prstClr val="black"/>
            </a:solidFill>
          </a:ln>
        </p:spPr>
        <p:txBody>
          <a:bodyPr vert="horz" lIns="91751" tIns="45875" rIns="91751" bIns="45875" rtlCol="0" anchor="ctr"/>
          <a:lstStyle/>
          <a:p>
            <a:endParaRPr lang="en-US"/>
          </a:p>
        </p:txBody>
      </p:sp>
      <p:sp>
        <p:nvSpPr>
          <p:cNvPr id="5" name="Notes Placeholder 4"/>
          <p:cNvSpPr>
            <a:spLocks noGrp="1"/>
          </p:cNvSpPr>
          <p:nvPr>
            <p:ph type="body" sz="quarter" idx="3"/>
          </p:nvPr>
        </p:nvSpPr>
        <p:spPr>
          <a:xfrm>
            <a:off x="705965" y="4422459"/>
            <a:ext cx="5641333" cy="4188778"/>
          </a:xfrm>
          <a:prstGeom prst="rect">
            <a:avLst/>
          </a:prstGeom>
        </p:spPr>
        <p:txBody>
          <a:bodyPr vert="horz" lIns="91751" tIns="45875" rIns="91751" bIns="4587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1738"/>
            <a:ext cx="3057053" cy="465773"/>
          </a:xfrm>
          <a:prstGeom prst="rect">
            <a:avLst/>
          </a:prstGeom>
        </p:spPr>
        <p:txBody>
          <a:bodyPr vert="horz" lIns="91751" tIns="45875" rIns="91751" bIns="4587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3994614" y="8841738"/>
            <a:ext cx="3057053" cy="465773"/>
          </a:xfrm>
          <a:prstGeom prst="rect">
            <a:avLst/>
          </a:prstGeom>
        </p:spPr>
        <p:txBody>
          <a:bodyPr vert="horz" lIns="91751" tIns="45875" rIns="91751" bIns="4587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16063" y="1201738"/>
            <a:ext cx="4327525" cy="32448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17509">
              <a:defRPr/>
            </a:pPr>
            <a:fld id="{DF61EA0F-A667-4B49-8422-0062BC55E249}" type="slidenum">
              <a:rPr lang="en-US">
                <a:solidFill>
                  <a:prstClr val="black"/>
                </a:solidFill>
                <a:latin typeface="Calibri"/>
              </a:rPr>
              <a:pPr defTabSz="917509">
                <a:defRPr/>
              </a:pPr>
              <a:t>1</a:t>
            </a:fld>
            <a:endParaRPr lang="en-US" dirty="0">
              <a:solidFill>
                <a:prstClr val="black"/>
              </a:solidFill>
              <a:latin typeface="Calibri"/>
            </a:endParaRPr>
          </a:p>
        </p:txBody>
      </p:sp>
      <p:sp>
        <p:nvSpPr>
          <p:cNvPr id="5" name="Date Placeholder 4">
            <a:extLst>
              <a:ext uri="{FF2B5EF4-FFF2-40B4-BE49-F238E27FC236}">
                <a16:creationId xmlns:a16="http://schemas.microsoft.com/office/drawing/2014/main" id="{CE50B040-43AB-4E99-A8D1-233C7B579198}"/>
              </a:ext>
            </a:extLst>
          </p:cNvPr>
          <p:cNvSpPr>
            <a:spLocks noGrp="1"/>
          </p:cNvSpPr>
          <p:nvPr>
            <p:ph type="dt" idx="1"/>
          </p:nvPr>
        </p:nvSpPr>
        <p:spPr/>
        <p:txBody>
          <a:bodyPr/>
          <a:lstStyle/>
          <a:p>
            <a:pPr defTabSz="917509">
              <a:defRPr/>
            </a:pPr>
            <a:r>
              <a:rPr lang="en-US">
                <a:solidFill>
                  <a:prstClr val="black"/>
                </a:solidFill>
                <a:latin typeface="Calibri"/>
              </a:rPr>
              <a:t>6/14/2020 am</a:t>
            </a:r>
            <a:endParaRPr lang="en-US" dirty="0">
              <a:solidFill>
                <a:prstClr val="black"/>
              </a:solidFill>
              <a:latin typeface="Calibri"/>
            </a:endParaRPr>
          </a:p>
        </p:txBody>
      </p:sp>
      <p:sp>
        <p:nvSpPr>
          <p:cNvPr id="6" name="Footer Placeholder 5">
            <a:extLst>
              <a:ext uri="{FF2B5EF4-FFF2-40B4-BE49-F238E27FC236}">
                <a16:creationId xmlns:a16="http://schemas.microsoft.com/office/drawing/2014/main" id="{D1A9E863-2F55-4F72-856F-682182FF7D12}"/>
              </a:ext>
            </a:extLst>
          </p:cNvPr>
          <p:cNvSpPr>
            <a:spLocks noGrp="1"/>
          </p:cNvSpPr>
          <p:nvPr>
            <p:ph type="ftr" sz="quarter" idx="4"/>
          </p:nvPr>
        </p:nvSpPr>
        <p:spPr/>
        <p:txBody>
          <a:bodyPr/>
          <a:lstStyle/>
          <a:p>
            <a:pPr defTabSz="917509">
              <a:defRPr/>
            </a:pPr>
            <a:r>
              <a:rPr lang="en-US">
                <a:solidFill>
                  <a:prstClr val="black"/>
                </a:solidFill>
                <a:latin typeface="Calibri"/>
              </a:rPr>
              <a:t>Chris Simmons</a:t>
            </a:r>
            <a:endParaRPr lang="en-US" dirty="0">
              <a:solidFill>
                <a:prstClr val="black"/>
              </a:solidFill>
              <a:latin typeface="Calibri"/>
            </a:endParaRPr>
          </a:p>
        </p:txBody>
      </p:sp>
    </p:spTree>
    <p:extLst>
      <p:ext uri="{BB962C8B-B14F-4D97-AF65-F5344CB8AC3E}">
        <p14:creationId xmlns:p14="http://schemas.microsoft.com/office/powerpoint/2010/main" val="10117698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9862">
              <a:defRPr/>
            </a:pPr>
            <a:endParaRPr lang="en-US" dirty="0"/>
          </a:p>
          <a:p>
            <a:pPr defTabSz="969862">
              <a:defRPr/>
            </a:pPr>
            <a:r>
              <a:rPr lang="en-US" dirty="0"/>
              <a:t> Watch - means to guard or protect. Preserve. </a:t>
            </a:r>
          </a:p>
          <a:p>
            <a:pPr defTabSz="969862">
              <a:defRPr/>
            </a:pPr>
            <a:r>
              <a:rPr lang="en-US" dirty="0"/>
              <a:t>Diligence - refers to a guard post in a prison. Vine uses the word “confinement”; </a:t>
            </a:r>
            <a:r>
              <a:rPr lang="en-US" dirty="0" err="1"/>
              <a:t>ie</a:t>
            </a:r>
            <a:r>
              <a:rPr lang="en-US" dirty="0"/>
              <a:t>., taking captive our thoughts. It means we don’t’ expose our hearts to what we know to be dangerous. Used in Nehemiah 4:9, 22-23 (interesting)</a:t>
            </a:r>
          </a:p>
          <a:p>
            <a:pPr defTabSz="969862">
              <a:defRPr/>
            </a:pPr>
            <a:endParaRPr lang="en-US" dirty="0"/>
          </a:p>
          <a:p>
            <a:endParaRPr lang="en-US" dirty="0"/>
          </a:p>
        </p:txBody>
      </p:sp>
      <p:sp>
        <p:nvSpPr>
          <p:cNvPr id="4" name="Slide Number Placeholder 3"/>
          <p:cNvSpPr>
            <a:spLocks noGrp="1"/>
          </p:cNvSpPr>
          <p:nvPr>
            <p:ph type="sldNum" sz="quarter" idx="5"/>
          </p:nvPr>
        </p:nvSpPr>
        <p:spPr/>
        <p:txBody>
          <a:bodyPr/>
          <a:lstStyle/>
          <a:p>
            <a:pPr defTabSz="917509">
              <a:defRPr/>
            </a:pPr>
            <a:fld id="{DF61EA0F-A667-4B49-8422-0062BC55E249}" type="slidenum">
              <a:rPr lang="en-US">
                <a:solidFill>
                  <a:prstClr val="black"/>
                </a:solidFill>
                <a:latin typeface="Calibri"/>
              </a:rPr>
              <a:pPr defTabSz="917509">
                <a:defRPr/>
              </a:pPr>
              <a:t>10</a:t>
            </a:fld>
            <a:endParaRPr lang="en-US" dirty="0">
              <a:solidFill>
                <a:prstClr val="black"/>
              </a:solidFill>
              <a:latin typeface="Calibri"/>
            </a:endParaRPr>
          </a:p>
        </p:txBody>
      </p:sp>
      <p:sp>
        <p:nvSpPr>
          <p:cNvPr id="5" name="Date Placeholder 4">
            <a:extLst>
              <a:ext uri="{FF2B5EF4-FFF2-40B4-BE49-F238E27FC236}">
                <a16:creationId xmlns:a16="http://schemas.microsoft.com/office/drawing/2014/main" id="{141B86E9-E6FE-470C-9140-63E91D1EB62D}"/>
              </a:ext>
            </a:extLst>
          </p:cNvPr>
          <p:cNvSpPr>
            <a:spLocks noGrp="1"/>
          </p:cNvSpPr>
          <p:nvPr>
            <p:ph type="dt" idx="1"/>
          </p:nvPr>
        </p:nvSpPr>
        <p:spPr/>
        <p:txBody>
          <a:bodyPr/>
          <a:lstStyle/>
          <a:p>
            <a:pPr defTabSz="917509">
              <a:defRPr/>
            </a:pPr>
            <a:r>
              <a:rPr lang="en-US">
                <a:solidFill>
                  <a:prstClr val="black"/>
                </a:solidFill>
                <a:latin typeface="Calibri"/>
              </a:rPr>
              <a:t>6/14/2020 am</a:t>
            </a:r>
            <a:endParaRPr lang="en-US" dirty="0">
              <a:solidFill>
                <a:prstClr val="black"/>
              </a:solidFill>
              <a:latin typeface="Calibri"/>
            </a:endParaRPr>
          </a:p>
        </p:txBody>
      </p:sp>
      <p:sp>
        <p:nvSpPr>
          <p:cNvPr id="6" name="Footer Placeholder 5">
            <a:extLst>
              <a:ext uri="{FF2B5EF4-FFF2-40B4-BE49-F238E27FC236}">
                <a16:creationId xmlns:a16="http://schemas.microsoft.com/office/drawing/2014/main" id="{68D72A7C-FC76-40AE-AA1F-CC0AE9A66C7B}"/>
              </a:ext>
            </a:extLst>
          </p:cNvPr>
          <p:cNvSpPr>
            <a:spLocks noGrp="1"/>
          </p:cNvSpPr>
          <p:nvPr>
            <p:ph type="ftr" sz="quarter" idx="4"/>
          </p:nvPr>
        </p:nvSpPr>
        <p:spPr/>
        <p:txBody>
          <a:bodyPr/>
          <a:lstStyle/>
          <a:p>
            <a:pPr defTabSz="917509">
              <a:defRPr/>
            </a:pPr>
            <a:r>
              <a:rPr lang="en-US">
                <a:solidFill>
                  <a:prstClr val="black"/>
                </a:solidFill>
                <a:latin typeface="Calibri"/>
              </a:rPr>
              <a:t>Chris Simmons</a:t>
            </a:r>
            <a:endParaRPr lang="en-US" dirty="0">
              <a:solidFill>
                <a:prstClr val="black"/>
              </a:solidFill>
              <a:latin typeface="Calibri"/>
            </a:endParaRPr>
          </a:p>
        </p:txBody>
      </p:sp>
    </p:spTree>
    <p:extLst>
      <p:ext uri="{BB962C8B-B14F-4D97-AF65-F5344CB8AC3E}">
        <p14:creationId xmlns:p14="http://schemas.microsoft.com/office/powerpoint/2010/main" val="3993418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9862">
              <a:defRPr/>
            </a:pPr>
            <a:endParaRPr lang="en-US" dirty="0"/>
          </a:p>
          <a:p>
            <a:pPr defTabSz="969862">
              <a:defRPr/>
            </a:pPr>
            <a:r>
              <a:rPr lang="en-US" dirty="0"/>
              <a:t> Watch - means to guard or protect. Preserve. </a:t>
            </a:r>
          </a:p>
          <a:p>
            <a:pPr defTabSz="969862">
              <a:defRPr/>
            </a:pPr>
            <a:r>
              <a:rPr lang="en-US" dirty="0"/>
              <a:t>Diligence - refers to a guard post in a prison. Vine uses the word “confinement”; </a:t>
            </a:r>
            <a:r>
              <a:rPr lang="en-US" dirty="0" err="1"/>
              <a:t>ie</a:t>
            </a:r>
            <a:r>
              <a:rPr lang="en-US" dirty="0"/>
              <a:t>., taking captive our thoughts. It means we don’t’ expose our hearts to what we know to be dangerous. Used in Nehemiah 4:9, 22-23 (interesting)</a:t>
            </a:r>
          </a:p>
          <a:p>
            <a:pPr defTabSz="969862">
              <a:defRPr/>
            </a:pPr>
            <a:endParaRPr lang="en-US" dirty="0"/>
          </a:p>
          <a:p>
            <a:endParaRPr lang="en-US" dirty="0"/>
          </a:p>
        </p:txBody>
      </p:sp>
      <p:sp>
        <p:nvSpPr>
          <p:cNvPr id="4" name="Slide Number Placeholder 3"/>
          <p:cNvSpPr>
            <a:spLocks noGrp="1"/>
          </p:cNvSpPr>
          <p:nvPr>
            <p:ph type="sldNum" sz="quarter" idx="5"/>
          </p:nvPr>
        </p:nvSpPr>
        <p:spPr/>
        <p:txBody>
          <a:bodyPr/>
          <a:lstStyle/>
          <a:p>
            <a:pPr defTabSz="917509">
              <a:defRPr/>
            </a:pPr>
            <a:fld id="{DF61EA0F-A667-4B49-8422-0062BC55E249}" type="slidenum">
              <a:rPr lang="en-US">
                <a:solidFill>
                  <a:prstClr val="black"/>
                </a:solidFill>
                <a:latin typeface="Calibri"/>
              </a:rPr>
              <a:pPr defTabSz="917509">
                <a:defRPr/>
              </a:pPr>
              <a:t>11</a:t>
            </a:fld>
            <a:endParaRPr lang="en-US" dirty="0">
              <a:solidFill>
                <a:prstClr val="black"/>
              </a:solidFill>
              <a:latin typeface="Calibri"/>
            </a:endParaRPr>
          </a:p>
        </p:txBody>
      </p:sp>
      <p:sp>
        <p:nvSpPr>
          <p:cNvPr id="5" name="Date Placeholder 4">
            <a:extLst>
              <a:ext uri="{FF2B5EF4-FFF2-40B4-BE49-F238E27FC236}">
                <a16:creationId xmlns:a16="http://schemas.microsoft.com/office/drawing/2014/main" id="{954C0CA2-9544-45C6-9F74-1ED7C571BBDA}"/>
              </a:ext>
            </a:extLst>
          </p:cNvPr>
          <p:cNvSpPr>
            <a:spLocks noGrp="1"/>
          </p:cNvSpPr>
          <p:nvPr>
            <p:ph type="dt" idx="1"/>
          </p:nvPr>
        </p:nvSpPr>
        <p:spPr/>
        <p:txBody>
          <a:bodyPr/>
          <a:lstStyle/>
          <a:p>
            <a:pPr defTabSz="917509">
              <a:defRPr/>
            </a:pPr>
            <a:r>
              <a:rPr lang="en-US">
                <a:solidFill>
                  <a:prstClr val="black"/>
                </a:solidFill>
                <a:latin typeface="Calibri"/>
              </a:rPr>
              <a:t>6/14/2020 am</a:t>
            </a:r>
            <a:endParaRPr lang="en-US" dirty="0">
              <a:solidFill>
                <a:prstClr val="black"/>
              </a:solidFill>
              <a:latin typeface="Calibri"/>
            </a:endParaRPr>
          </a:p>
        </p:txBody>
      </p:sp>
      <p:sp>
        <p:nvSpPr>
          <p:cNvPr id="6" name="Footer Placeholder 5">
            <a:extLst>
              <a:ext uri="{FF2B5EF4-FFF2-40B4-BE49-F238E27FC236}">
                <a16:creationId xmlns:a16="http://schemas.microsoft.com/office/drawing/2014/main" id="{8C82B2B6-B239-4A88-9B87-4ED6610C57E2}"/>
              </a:ext>
            </a:extLst>
          </p:cNvPr>
          <p:cNvSpPr>
            <a:spLocks noGrp="1"/>
          </p:cNvSpPr>
          <p:nvPr>
            <p:ph type="ftr" sz="quarter" idx="4"/>
          </p:nvPr>
        </p:nvSpPr>
        <p:spPr/>
        <p:txBody>
          <a:bodyPr/>
          <a:lstStyle/>
          <a:p>
            <a:pPr defTabSz="917509">
              <a:defRPr/>
            </a:pPr>
            <a:r>
              <a:rPr lang="en-US">
                <a:solidFill>
                  <a:prstClr val="black"/>
                </a:solidFill>
                <a:latin typeface="Calibri"/>
              </a:rPr>
              <a:t>Chris Simmons</a:t>
            </a:r>
            <a:endParaRPr lang="en-US" dirty="0">
              <a:solidFill>
                <a:prstClr val="black"/>
              </a:solidFill>
              <a:latin typeface="Calibri"/>
            </a:endParaRPr>
          </a:p>
        </p:txBody>
      </p:sp>
    </p:spTree>
    <p:extLst>
      <p:ext uri="{BB962C8B-B14F-4D97-AF65-F5344CB8AC3E}">
        <p14:creationId xmlns:p14="http://schemas.microsoft.com/office/powerpoint/2010/main" val="13025837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9862">
              <a:defRPr/>
            </a:pPr>
            <a:endParaRPr lang="en-US" dirty="0"/>
          </a:p>
          <a:p>
            <a:pPr defTabSz="969862">
              <a:defRPr/>
            </a:pPr>
            <a:r>
              <a:rPr lang="en-US" dirty="0"/>
              <a:t>Paul concludes his letter to the church in Philippi by saying: </a:t>
            </a:r>
          </a:p>
          <a:p>
            <a:pPr defTabSz="969862">
              <a:defRPr/>
            </a:pPr>
            <a:endParaRPr lang="en-US" dirty="0"/>
          </a:p>
          <a:p>
            <a:endParaRPr lang="en-US" dirty="0"/>
          </a:p>
        </p:txBody>
      </p:sp>
      <p:sp>
        <p:nvSpPr>
          <p:cNvPr id="4" name="Slide Number Placeholder 3"/>
          <p:cNvSpPr>
            <a:spLocks noGrp="1"/>
          </p:cNvSpPr>
          <p:nvPr>
            <p:ph type="sldNum" sz="quarter" idx="5"/>
          </p:nvPr>
        </p:nvSpPr>
        <p:spPr/>
        <p:txBody>
          <a:bodyPr/>
          <a:lstStyle/>
          <a:p>
            <a:pPr defTabSz="917509">
              <a:defRPr/>
            </a:pPr>
            <a:fld id="{DF61EA0F-A667-4B49-8422-0062BC55E249}" type="slidenum">
              <a:rPr lang="en-US">
                <a:solidFill>
                  <a:prstClr val="black"/>
                </a:solidFill>
                <a:latin typeface="Calibri"/>
              </a:rPr>
              <a:pPr defTabSz="917509">
                <a:defRPr/>
              </a:pPr>
              <a:t>12</a:t>
            </a:fld>
            <a:endParaRPr lang="en-US" dirty="0">
              <a:solidFill>
                <a:prstClr val="black"/>
              </a:solidFill>
              <a:latin typeface="Calibri"/>
            </a:endParaRPr>
          </a:p>
        </p:txBody>
      </p:sp>
      <p:sp>
        <p:nvSpPr>
          <p:cNvPr id="5" name="Date Placeholder 4">
            <a:extLst>
              <a:ext uri="{FF2B5EF4-FFF2-40B4-BE49-F238E27FC236}">
                <a16:creationId xmlns:a16="http://schemas.microsoft.com/office/drawing/2014/main" id="{C5D64FF6-8D1F-417B-BA8D-C4332F05238F}"/>
              </a:ext>
            </a:extLst>
          </p:cNvPr>
          <p:cNvSpPr>
            <a:spLocks noGrp="1"/>
          </p:cNvSpPr>
          <p:nvPr>
            <p:ph type="dt" idx="1"/>
          </p:nvPr>
        </p:nvSpPr>
        <p:spPr/>
        <p:txBody>
          <a:bodyPr/>
          <a:lstStyle/>
          <a:p>
            <a:pPr defTabSz="917509">
              <a:defRPr/>
            </a:pPr>
            <a:r>
              <a:rPr lang="en-US">
                <a:solidFill>
                  <a:prstClr val="black"/>
                </a:solidFill>
                <a:latin typeface="Calibri"/>
              </a:rPr>
              <a:t>6/14/2020 am</a:t>
            </a:r>
            <a:endParaRPr lang="en-US" dirty="0">
              <a:solidFill>
                <a:prstClr val="black"/>
              </a:solidFill>
              <a:latin typeface="Calibri"/>
            </a:endParaRPr>
          </a:p>
        </p:txBody>
      </p:sp>
      <p:sp>
        <p:nvSpPr>
          <p:cNvPr id="6" name="Footer Placeholder 5">
            <a:extLst>
              <a:ext uri="{FF2B5EF4-FFF2-40B4-BE49-F238E27FC236}">
                <a16:creationId xmlns:a16="http://schemas.microsoft.com/office/drawing/2014/main" id="{4590BC59-9CDB-4E41-92DA-00CCED9BA040}"/>
              </a:ext>
            </a:extLst>
          </p:cNvPr>
          <p:cNvSpPr>
            <a:spLocks noGrp="1"/>
          </p:cNvSpPr>
          <p:nvPr>
            <p:ph type="ftr" sz="quarter" idx="4"/>
          </p:nvPr>
        </p:nvSpPr>
        <p:spPr/>
        <p:txBody>
          <a:bodyPr/>
          <a:lstStyle/>
          <a:p>
            <a:pPr defTabSz="917509">
              <a:defRPr/>
            </a:pPr>
            <a:r>
              <a:rPr lang="en-US">
                <a:solidFill>
                  <a:prstClr val="black"/>
                </a:solidFill>
                <a:latin typeface="Calibri"/>
              </a:rPr>
              <a:t>Chris Simmons</a:t>
            </a:r>
            <a:endParaRPr lang="en-US" dirty="0">
              <a:solidFill>
                <a:prstClr val="black"/>
              </a:solidFill>
              <a:latin typeface="Calibri"/>
            </a:endParaRPr>
          </a:p>
        </p:txBody>
      </p:sp>
    </p:spTree>
    <p:extLst>
      <p:ext uri="{BB962C8B-B14F-4D97-AF65-F5344CB8AC3E}">
        <p14:creationId xmlns:p14="http://schemas.microsoft.com/office/powerpoint/2010/main" val="39943721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9862">
              <a:defRPr/>
            </a:pPr>
            <a:endParaRPr lang="en-US" dirty="0"/>
          </a:p>
          <a:p>
            <a:pPr defTabSz="969862">
              <a:defRPr/>
            </a:pPr>
            <a:r>
              <a:rPr lang="en-US" dirty="0"/>
              <a:t> Watch - means to guard or protect. Preserve. </a:t>
            </a:r>
          </a:p>
          <a:p>
            <a:pPr defTabSz="969862">
              <a:defRPr/>
            </a:pPr>
            <a:r>
              <a:rPr lang="en-US" dirty="0"/>
              <a:t>Diligence - refers to a guard post in a prison. Vine uses the word “confinement”; </a:t>
            </a:r>
            <a:r>
              <a:rPr lang="en-US" dirty="0" err="1"/>
              <a:t>ie</a:t>
            </a:r>
            <a:r>
              <a:rPr lang="en-US" dirty="0"/>
              <a:t>., taking captive our thoughts. It means we don’t’ expose our hearts to what we know to be dangerous. Used in Nehemiah 4:9, 22-23 (interesting)</a:t>
            </a:r>
          </a:p>
          <a:p>
            <a:pPr defTabSz="969862">
              <a:defRPr/>
            </a:pPr>
            <a:endParaRPr lang="en-US" dirty="0"/>
          </a:p>
          <a:p>
            <a:endParaRPr lang="en-US" dirty="0"/>
          </a:p>
        </p:txBody>
      </p:sp>
      <p:sp>
        <p:nvSpPr>
          <p:cNvPr id="4" name="Slide Number Placeholder 3"/>
          <p:cNvSpPr>
            <a:spLocks noGrp="1"/>
          </p:cNvSpPr>
          <p:nvPr>
            <p:ph type="sldNum" sz="quarter" idx="5"/>
          </p:nvPr>
        </p:nvSpPr>
        <p:spPr/>
        <p:txBody>
          <a:bodyPr/>
          <a:lstStyle/>
          <a:p>
            <a:pPr defTabSz="917509">
              <a:defRPr/>
            </a:pPr>
            <a:fld id="{DF61EA0F-A667-4B49-8422-0062BC55E249}" type="slidenum">
              <a:rPr lang="en-US">
                <a:solidFill>
                  <a:prstClr val="black"/>
                </a:solidFill>
                <a:latin typeface="Calibri"/>
              </a:rPr>
              <a:pPr defTabSz="917509">
                <a:defRPr/>
              </a:pPr>
              <a:t>13</a:t>
            </a:fld>
            <a:endParaRPr lang="en-US" dirty="0">
              <a:solidFill>
                <a:prstClr val="black"/>
              </a:solidFill>
              <a:latin typeface="Calibri"/>
            </a:endParaRPr>
          </a:p>
        </p:txBody>
      </p:sp>
      <p:sp>
        <p:nvSpPr>
          <p:cNvPr id="5" name="Date Placeholder 4">
            <a:extLst>
              <a:ext uri="{FF2B5EF4-FFF2-40B4-BE49-F238E27FC236}">
                <a16:creationId xmlns:a16="http://schemas.microsoft.com/office/drawing/2014/main" id="{4EAC5E95-E910-438A-B0A1-98888B0120C1}"/>
              </a:ext>
            </a:extLst>
          </p:cNvPr>
          <p:cNvSpPr>
            <a:spLocks noGrp="1"/>
          </p:cNvSpPr>
          <p:nvPr>
            <p:ph type="dt" idx="1"/>
          </p:nvPr>
        </p:nvSpPr>
        <p:spPr/>
        <p:txBody>
          <a:bodyPr/>
          <a:lstStyle/>
          <a:p>
            <a:pPr defTabSz="917509">
              <a:defRPr/>
            </a:pPr>
            <a:r>
              <a:rPr lang="en-US">
                <a:solidFill>
                  <a:prstClr val="black"/>
                </a:solidFill>
                <a:latin typeface="Calibri"/>
              </a:rPr>
              <a:t>6/14/2020 am</a:t>
            </a:r>
            <a:endParaRPr lang="en-US" dirty="0">
              <a:solidFill>
                <a:prstClr val="black"/>
              </a:solidFill>
              <a:latin typeface="Calibri"/>
            </a:endParaRPr>
          </a:p>
        </p:txBody>
      </p:sp>
      <p:sp>
        <p:nvSpPr>
          <p:cNvPr id="6" name="Footer Placeholder 5">
            <a:extLst>
              <a:ext uri="{FF2B5EF4-FFF2-40B4-BE49-F238E27FC236}">
                <a16:creationId xmlns:a16="http://schemas.microsoft.com/office/drawing/2014/main" id="{EEABFFA5-27E2-4ABB-9968-105B5EF6C3BB}"/>
              </a:ext>
            </a:extLst>
          </p:cNvPr>
          <p:cNvSpPr>
            <a:spLocks noGrp="1"/>
          </p:cNvSpPr>
          <p:nvPr>
            <p:ph type="ftr" sz="quarter" idx="4"/>
          </p:nvPr>
        </p:nvSpPr>
        <p:spPr/>
        <p:txBody>
          <a:bodyPr/>
          <a:lstStyle/>
          <a:p>
            <a:pPr defTabSz="917509">
              <a:defRPr/>
            </a:pPr>
            <a:r>
              <a:rPr lang="en-US">
                <a:solidFill>
                  <a:prstClr val="black"/>
                </a:solidFill>
                <a:latin typeface="Calibri"/>
              </a:rPr>
              <a:t>Chris Simmons</a:t>
            </a:r>
            <a:endParaRPr lang="en-US" dirty="0">
              <a:solidFill>
                <a:prstClr val="black"/>
              </a:solidFill>
              <a:latin typeface="Calibri"/>
            </a:endParaRPr>
          </a:p>
        </p:txBody>
      </p:sp>
    </p:spTree>
    <p:extLst>
      <p:ext uri="{BB962C8B-B14F-4D97-AF65-F5344CB8AC3E}">
        <p14:creationId xmlns:p14="http://schemas.microsoft.com/office/powerpoint/2010/main" val="25022361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Ps 55:1-2 - “Give ear to my prayer, O God; and do not hide Yourself from my supplication. 2 Give heed to me and answer me;</a:t>
            </a:r>
          </a:p>
          <a:p>
            <a:r>
              <a:rPr lang="en-US" dirty="0"/>
              <a:t>I am restless in my complaint and am surely distracted.” </a:t>
            </a:r>
          </a:p>
          <a:p>
            <a:r>
              <a:rPr lang="en-US" dirty="0"/>
              <a:t>On Matthew 6 - point out vs. 19-21 about storing up treasure in heaven and not on earth. We begin to worry about our “daily bread” and whether we’ll have what we need. </a:t>
            </a:r>
          </a:p>
          <a:p>
            <a:r>
              <a:rPr lang="en-US" dirty="0"/>
              <a:t>We’ve had a lot to think about in these past few months and our thoughts can be all over the board.</a:t>
            </a:r>
          </a:p>
          <a:p>
            <a:r>
              <a:rPr lang="en-US" dirty="0"/>
              <a:t>John 8:44 - “You are of your father the devil, and you want to do the desires of your father. He was a murderer from the beginning, and does not stand in the truth because there is no truth in him. Whenever he speaks a lie, he speaks from his own nature, for he is a liar and the father of lies.”</a:t>
            </a:r>
          </a:p>
          <a:p>
            <a:r>
              <a:rPr lang="en-US" dirty="0"/>
              <a:t>Devil means: “prone to slander, slanderous, accusing falsely” (diablos) (Thayer's Greek.)</a:t>
            </a:r>
          </a:p>
          <a:p>
            <a:endParaRPr lang="en-US" dirty="0"/>
          </a:p>
          <a:p>
            <a:endParaRPr lang="en-US" dirty="0"/>
          </a:p>
        </p:txBody>
      </p:sp>
      <p:sp>
        <p:nvSpPr>
          <p:cNvPr id="4" name="Slide Number Placeholder 3"/>
          <p:cNvSpPr>
            <a:spLocks noGrp="1"/>
          </p:cNvSpPr>
          <p:nvPr>
            <p:ph type="sldNum" sz="quarter" idx="5"/>
          </p:nvPr>
        </p:nvSpPr>
        <p:spPr/>
        <p:txBody>
          <a:bodyPr/>
          <a:lstStyle/>
          <a:p>
            <a:pPr defTabSz="917509">
              <a:defRPr/>
            </a:pPr>
            <a:fld id="{DF61EA0F-A667-4B49-8422-0062BC55E249}" type="slidenum">
              <a:rPr lang="en-US">
                <a:solidFill>
                  <a:prstClr val="black"/>
                </a:solidFill>
                <a:latin typeface="Calibri"/>
              </a:rPr>
              <a:pPr defTabSz="917509">
                <a:defRPr/>
              </a:pPr>
              <a:t>2</a:t>
            </a:fld>
            <a:endParaRPr lang="en-US" dirty="0">
              <a:solidFill>
                <a:prstClr val="black"/>
              </a:solidFill>
              <a:latin typeface="Calibri"/>
            </a:endParaRPr>
          </a:p>
        </p:txBody>
      </p:sp>
      <p:sp>
        <p:nvSpPr>
          <p:cNvPr id="5" name="Date Placeholder 4">
            <a:extLst>
              <a:ext uri="{FF2B5EF4-FFF2-40B4-BE49-F238E27FC236}">
                <a16:creationId xmlns:a16="http://schemas.microsoft.com/office/drawing/2014/main" id="{03B2B2B1-91AC-43DE-809C-802931576FD8}"/>
              </a:ext>
            </a:extLst>
          </p:cNvPr>
          <p:cNvSpPr>
            <a:spLocks noGrp="1"/>
          </p:cNvSpPr>
          <p:nvPr>
            <p:ph type="dt" idx="1"/>
          </p:nvPr>
        </p:nvSpPr>
        <p:spPr/>
        <p:txBody>
          <a:bodyPr/>
          <a:lstStyle/>
          <a:p>
            <a:pPr defTabSz="917509">
              <a:defRPr/>
            </a:pPr>
            <a:r>
              <a:rPr lang="en-US">
                <a:solidFill>
                  <a:prstClr val="black"/>
                </a:solidFill>
                <a:latin typeface="Calibri"/>
              </a:rPr>
              <a:t>6/14/2020 am</a:t>
            </a:r>
            <a:endParaRPr lang="en-US" dirty="0">
              <a:solidFill>
                <a:prstClr val="black"/>
              </a:solidFill>
              <a:latin typeface="Calibri"/>
            </a:endParaRPr>
          </a:p>
        </p:txBody>
      </p:sp>
      <p:sp>
        <p:nvSpPr>
          <p:cNvPr id="6" name="Footer Placeholder 5">
            <a:extLst>
              <a:ext uri="{FF2B5EF4-FFF2-40B4-BE49-F238E27FC236}">
                <a16:creationId xmlns:a16="http://schemas.microsoft.com/office/drawing/2014/main" id="{D3C6ACAA-E300-4D5C-8D81-AA4D1ADC6A65}"/>
              </a:ext>
            </a:extLst>
          </p:cNvPr>
          <p:cNvSpPr>
            <a:spLocks noGrp="1"/>
          </p:cNvSpPr>
          <p:nvPr>
            <p:ph type="ftr" sz="quarter" idx="4"/>
          </p:nvPr>
        </p:nvSpPr>
        <p:spPr/>
        <p:txBody>
          <a:bodyPr/>
          <a:lstStyle/>
          <a:p>
            <a:pPr defTabSz="917509">
              <a:defRPr/>
            </a:pPr>
            <a:r>
              <a:rPr lang="en-US">
                <a:solidFill>
                  <a:prstClr val="black"/>
                </a:solidFill>
                <a:latin typeface="Calibri"/>
              </a:rPr>
              <a:t>Chris Simmons</a:t>
            </a:r>
            <a:endParaRPr lang="en-US" dirty="0">
              <a:solidFill>
                <a:prstClr val="black"/>
              </a:solidFill>
              <a:latin typeface="Calibri"/>
            </a:endParaRPr>
          </a:p>
        </p:txBody>
      </p:sp>
    </p:spTree>
    <p:extLst>
      <p:ext uri="{BB962C8B-B14F-4D97-AF65-F5344CB8AC3E}">
        <p14:creationId xmlns:p14="http://schemas.microsoft.com/office/powerpoint/2010/main" val="1530558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They fought against Paul with fleshly tools: </a:t>
            </a:r>
          </a:p>
          <a:p>
            <a:r>
              <a:rPr lang="en-US" dirty="0"/>
              <a:t>Through deceit, </a:t>
            </a:r>
            <a:r>
              <a:rPr lang="en-US" b="1" dirty="0"/>
              <a:t>his opponents were corrupting the minds of the Corinthians </a:t>
            </a:r>
            <a:r>
              <a:rPr lang="en-US" b="1" i="1" dirty="0"/>
              <a:t>“from the simplicity that is in Christ</a:t>
            </a:r>
            <a:r>
              <a:rPr lang="en-US" i="1" dirty="0"/>
              <a:t>”</a:t>
            </a:r>
            <a:r>
              <a:rPr lang="en-US" dirty="0"/>
              <a:t> (11:3). They did so by attacking the apostle Paul on a carnal level – </a:t>
            </a:r>
            <a:r>
              <a:rPr lang="en-US" i="1" dirty="0"/>
              <a:t>“</a:t>
            </a:r>
            <a:r>
              <a:rPr lang="en-US" b="1" i="1" dirty="0"/>
              <a:t>’For his letters,’ they say, ‘are weighty and powerful, but his bodily presence is weak, and his speech contemptible’”</a:t>
            </a:r>
            <a:r>
              <a:rPr lang="en-US" b="1" dirty="0"/>
              <a:t> (10:10</a:t>
            </a:r>
            <a:r>
              <a:rPr lang="en-US" dirty="0"/>
              <a:t>). </a:t>
            </a:r>
          </a:p>
          <a:p>
            <a:endParaRPr lang="en-US" dirty="0"/>
          </a:p>
          <a:p>
            <a:r>
              <a:rPr lang="en-US" dirty="0"/>
              <a:t>They tore down the Corinthians’ beloved Paul with lies, and petty observances wrongly interpreted, and built themselves up in the minds of the Corinthians – an impressive façade hiding corruption and evil – </a:t>
            </a:r>
            <a:r>
              <a:rPr lang="en-US" b="1" i="1" dirty="0"/>
              <a:t>“For such are false apostles, deceitful workers, transforming themselves into apostles of Christ. And no wonder! For Satan himself transforms himself into an angel of light</a:t>
            </a:r>
            <a:r>
              <a:rPr lang="en-US" i="1" dirty="0"/>
              <a:t>”</a:t>
            </a:r>
            <a:r>
              <a:rPr lang="en-US" dirty="0"/>
              <a:t> (11:13-14).</a:t>
            </a:r>
          </a:p>
        </p:txBody>
      </p:sp>
      <p:sp>
        <p:nvSpPr>
          <p:cNvPr id="4" name="Slide Number Placeholder 3"/>
          <p:cNvSpPr>
            <a:spLocks noGrp="1"/>
          </p:cNvSpPr>
          <p:nvPr>
            <p:ph type="sldNum" sz="quarter" idx="5"/>
          </p:nvPr>
        </p:nvSpPr>
        <p:spPr/>
        <p:txBody>
          <a:bodyPr/>
          <a:lstStyle/>
          <a:p>
            <a:pPr defTabSz="917509">
              <a:defRPr/>
            </a:pPr>
            <a:fld id="{DF61EA0F-A667-4B49-8422-0062BC55E249}" type="slidenum">
              <a:rPr lang="en-US">
                <a:solidFill>
                  <a:prstClr val="black"/>
                </a:solidFill>
                <a:latin typeface="Calibri"/>
              </a:rPr>
              <a:pPr defTabSz="917509">
                <a:defRPr/>
              </a:pPr>
              <a:t>3</a:t>
            </a:fld>
            <a:endParaRPr lang="en-US" dirty="0">
              <a:solidFill>
                <a:prstClr val="black"/>
              </a:solidFill>
              <a:latin typeface="Calibri"/>
            </a:endParaRPr>
          </a:p>
        </p:txBody>
      </p:sp>
      <p:sp>
        <p:nvSpPr>
          <p:cNvPr id="5" name="Date Placeholder 4">
            <a:extLst>
              <a:ext uri="{FF2B5EF4-FFF2-40B4-BE49-F238E27FC236}">
                <a16:creationId xmlns:a16="http://schemas.microsoft.com/office/drawing/2014/main" id="{73999870-85A9-4832-A511-3E7DD9F6464E}"/>
              </a:ext>
            </a:extLst>
          </p:cNvPr>
          <p:cNvSpPr>
            <a:spLocks noGrp="1"/>
          </p:cNvSpPr>
          <p:nvPr>
            <p:ph type="dt" idx="1"/>
          </p:nvPr>
        </p:nvSpPr>
        <p:spPr/>
        <p:txBody>
          <a:bodyPr/>
          <a:lstStyle/>
          <a:p>
            <a:pPr defTabSz="917509">
              <a:defRPr/>
            </a:pPr>
            <a:r>
              <a:rPr lang="en-US">
                <a:solidFill>
                  <a:prstClr val="black"/>
                </a:solidFill>
                <a:latin typeface="Calibri"/>
              </a:rPr>
              <a:t>6/14/2020 am</a:t>
            </a:r>
            <a:endParaRPr lang="en-US" dirty="0">
              <a:solidFill>
                <a:prstClr val="black"/>
              </a:solidFill>
              <a:latin typeface="Calibri"/>
            </a:endParaRPr>
          </a:p>
        </p:txBody>
      </p:sp>
      <p:sp>
        <p:nvSpPr>
          <p:cNvPr id="6" name="Footer Placeholder 5">
            <a:extLst>
              <a:ext uri="{FF2B5EF4-FFF2-40B4-BE49-F238E27FC236}">
                <a16:creationId xmlns:a16="http://schemas.microsoft.com/office/drawing/2014/main" id="{EF2F79AA-2540-4891-9E54-08E033955831}"/>
              </a:ext>
            </a:extLst>
          </p:cNvPr>
          <p:cNvSpPr>
            <a:spLocks noGrp="1"/>
          </p:cNvSpPr>
          <p:nvPr>
            <p:ph type="ftr" sz="quarter" idx="4"/>
          </p:nvPr>
        </p:nvSpPr>
        <p:spPr/>
        <p:txBody>
          <a:bodyPr/>
          <a:lstStyle/>
          <a:p>
            <a:pPr defTabSz="917509">
              <a:defRPr/>
            </a:pPr>
            <a:r>
              <a:rPr lang="en-US">
                <a:solidFill>
                  <a:prstClr val="black"/>
                </a:solidFill>
                <a:latin typeface="Calibri"/>
              </a:rPr>
              <a:t>Chris Simmons</a:t>
            </a:r>
            <a:endParaRPr lang="en-US" dirty="0">
              <a:solidFill>
                <a:prstClr val="black"/>
              </a:solidFill>
              <a:latin typeface="Calibri"/>
            </a:endParaRPr>
          </a:p>
        </p:txBody>
      </p:sp>
    </p:spTree>
    <p:extLst>
      <p:ext uri="{BB962C8B-B14F-4D97-AF65-F5344CB8AC3E}">
        <p14:creationId xmlns:p14="http://schemas.microsoft.com/office/powerpoint/2010/main" val="42449742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9862">
              <a:defRPr/>
            </a:pPr>
            <a:r>
              <a:rPr lang="en-US" dirty="0"/>
              <a:t>Not of the flesh – as Paul’s opponents were opposing him.</a:t>
            </a:r>
          </a:p>
          <a:p>
            <a:r>
              <a:rPr lang="en-US" dirty="0"/>
              <a:t>our thinking is that powerful! </a:t>
            </a:r>
          </a:p>
          <a:p>
            <a:r>
              <a:rPr lang="en-US" dirty="0"/>
              <a:t>whether the false teacher or our own lives, </a:t>
            </a:r>
          </a:p>
          <a:p>
            <a:pPr defTabSz="969862">
              <a:defRPr/>
            </a:pPr>
            <a:r>
              <a:rPr lang="en-US" dirty="0"/>
              <a:t>“(</a:t>
            </a:r>
            <a:r>
              <a:rPr lang="en-US" b="1" dirty="0"/>
              <a:t>figuratively, argument</a:t>
            </a:r>
            <a:r>
              <a:rPr lang="en-US" dirty="0"/>
              <a:t>)” (Strong)… </a:t>
            </a:r>
          </a:p>
          <a:p>
            <a:pPr defTabSz="969862">
              <a:defRPr/>
            </a:pPr>
            <a:r>
              <a:rPr lang="en-US" dirty="0"/>
              <a:t>(thinking about Job…) </a:t>
            </a:r>
          </a:p>
          <a:p>
            <a:pPr defTabSz="969862">
              <a:defRPr/>
            </a:pPr>
            <a:r>
              <a:rPr lang="en-US" dirty="0"/>
              <a:t>Vs. 3 just says where the war isn’t, where Paul’s opposition is fighting.</a:t>
            </a:r>
          </a:p>
          <a:p>
            <a:pPr defTabSz="969862">
              <a:defRPr/>
            </a:pPr>
            <a:r>
              <a:rPr lang="en-US" b="1" dirty="0"/>
              <a:t>“destruction of fortresses” - “Anything on which one relies” </a:t>
            </a:r>
            <a:r>
              <a:rPr lang="en-US" dirty="0"/>
              <a:t>(Thayer) “Those </a:t>
            </a:r>
            <a:r>
              <a:rPr lang="en-US" b="1" dirty="0"/>
              <a:t>things in which mere human confidence</a:t>
            </a:r>
            <a:r>
              <a:rPr lang="en-US" dirty="0"/>
              <a:t> is imposed.” “</a:t>
            </a:r>
            <a:r>
              <a:rPr lang="en-US" b="1" dirty="0"/>
              <a:t>the arguments and reasonings by which a disputant endeavors to fortify his opinion and defend it against his opponent</a:t>
            </a:r>
            <a:r>
              <a:rPr lang="en-US" dirty="0"/>
              <a:t>.” (Thayer’s) “Any strong points or arguments in which one trusts.” (Contrast w/ Mark 7:9 and the Pharisees expertise at “setting aside the commandment of God.”</a:t>
            </a:r>
          </a:p>
          <a:p>
            <a:pPr defTabSz="969862">
              <a:defRPr/>
            </a:pPr>
            <a:r>
              <a:rPr lang="en-US" dirty="0"/>
              <a:t>Includes the idea of arguments, indicating the place of the battle… our thinking. </a:t>
            </a:r>
          </a:p>
          <a:p>
            <a:pPr defTabSz="969862">
              <a:defRPr/>
            </a:pPr>
            <a:r>
              <a:rPr lang="en-US" dirty="0"/>
              <a:t> Our thoughts should be </a:t>
            </a:r>
            <a:r>
              <a:rPr lang="en-US" b="1" u="sng" dirty="0"/>
              <a:t>leading</a:t>
            </a:r>
            <a:r>
              <a:rPr lang="en-US" dirty="0"/>
              <a:t> us and not following after the things of the flesh.</a:t>
            </a:r>
          </a:p>
          <a:p>
            <a:pPr defTabSz="969862">
              <a:defRPr/>
            </a:pPr>
            <a:r>
              <a:rPr lang="en-US" dirty="0"/>
              <a:t>Remember Hebrews 4:12, the word of God is sharper than any two-edged sword.</a:t>
            </a:r>
          </a:p>
          <a:p>
            <a:pPr defTabSz="969862">
              <a:defRPr/>
            </a:pPr>
            <a:r>
              <a:rPr lang="en-US" dirty="0"/>
              <a:t>Speculations - reasonings NT:3053 “The word suggests </a:t>
            </a:r>
            <a:r>
              <a:rPr lang="en-US" b="1" dirty="0"/>
              <a:t>the contemplation of actions as a result of the verdict of conscience</a:t>
            </a:r>
            <a:r>
              <a:rPr lang="en-US" dirty="0"/>
              <a:t>.” (Vine)</a:t>
            </a:r>
          </a:p>
          <a:p>
            <a:pPr defTabSz="969862">
              <a:defRPr/>
            </a:pPr>
            <a:r>
              <a:rPr lang="en-US" dirty="0"/>
              <a:t>“Destroying” - to pull down. Think of Luke 12:18 - and the rich man who pulled down his barns to build bigger ones. </a:t>
            </a:r>
          </a:p>
          <a:p>
            <a:pPr defTabSz="969862">
              <a:defRPr/>
            </a:pPr>
            <a:r>
              <a:rPr lang="en-US" dirty="0"/>
              <a:t>Lofty thing: means barrier, rampart, bulwark. (Thayer)</a:t>
            </a:r>
          </a:p>
          <a:p>
            <a:pPr defTabSz="969862">
              <a:defRPr/>
            </a:pPr>
            <a:r>
              <a:rPr lang="en-US" dirty="0"/>
              <a:t>Knowledge of Jesus - 2 Cor. 2:14-17; 4:6</a:t>
            </a:r>
          </a:p>
          <a:p>
            <a:pPr defTabSz="969862">
              <a:defRPr/>
            </a:pPr>
            <a:r>
              <a:rPr lang="en-US" dirty="0"/>
              <a:t>All accomplished by God’s power. 2 Cor. 12:7ff</a:t>
            </a:r>
          </a:p>
        </p:txBody>
      </p:sp>
      <p:sp>
        <p:nvSpPr>
          <p:cNvPr id="4" name="Slide Number Placeholder 3"/>
          <p:cNvSpPr>
            <a:spLocks noGrp="1"/>
          </p:cNvSpPr>
          <p:nvPr>
            <p:ph type="sldNum" sz="quarter" idx="5"/>
          </p:nvPr>
        </p:nvSpPr>
        <p:spPr/>
        <p:txBody>
          <a:bodyPr/>
          <a:lstStyle/>
          <a:p>
            <a:pPr defTabSz="917509">
              <a:defRPr/>
            </a:pPr>
            <a:fld id="{DF61EA0F-A667-4B49-8422-0062BC55E249}" type="slidenum">
              <a:rPr lang="en-US">
                <a:solidFill>
                  <a:prstClr val="black"/>
                </a:solidFill>
                <a:latin typeface="Calibri"/>
              </a:rPr>
              <a:pPr defTabSz="917509">
                <a:defRPr/>
              </a:pPr>
              <a:t>4</a:t>
            </a:fld>
            <a:endParaRPr lang="en-US" dirty="0">
              <a:solidFill>
                <a:prstClr val="black"/>
              </a:solidFill>
              <a:latin typeface="Calibri"/>
            </a:endParaRPr>
          </a:p>
        </p:txBody>
      </p:sp>
      <p:sp>
        <p:nvSpPr>
          <p:cNvPr id="5" name="Date Placeholder 4">
            <a:extLst>
              <a:ext uri="{FF2B5EF4-FFF2-40B4-BE49-F238E27FC236}">
                <a16:creationId xmlns:a16="http://schemas.microsoft.com/office/drawing/2014/main" id="{6A854236-96ED-4B22-A9CD-58BD2D9D9C48}"/>
              </a:ext>
            </a:extLst>
          </p:cNvPr>
          <p:cNvSpPr>
            <a:spLocks noGrp="1"/>
          </p:cNvSpPr>
          <p:nvPr>
            <p:ph type="dt" idx="1"/>
          </p:nvPr>
        </p:nvSpPr>
        <p:spPr/>
        <p:txBody>
          <a:bodyPr/>
          <a:lstStyle/>
          <a:p>
            <a:pPr defTabSz="917509">
              <a:defRPr/>
            </a:pPr>
            <a:r>
              <a:rPr lang="en-US">
                <a:solidFill>
                  <a:prstClr val="black"/>
                </a:solidFill>
                <a:latin typeface="Calibri"/>
              </a:rPr>
              <a:t>6/14/2020 am</a:t>
            </a:r>
            <a:endParaRPr lang="en-US" dirty="0">
              <a:solidFill>
                <a:prstClr val="black"/>
              </a:solidFill>
              <a:latin typeface="Calibri"/>
            </a:endParaRPr>
          </a:p>
        </p:txBody>
      </p:sp>
      <p:sp>
        <p:nvSpPr>
          <p:cNvPr id="6" name="Footer Placeholder 5">
            <a:extLst>
              <a:ext uri="{FF2B5EF4-FFF2-40B4-BE49-F238E27FC236}">
                <a16:creationId xmlns:a16="http://schemas.microsoft.com/office/drawing/2014/main" id="{423E2B05-50C8-4CD2-8421-43CFAFCA032D}"/>
              </a:ext>
            </a:extLst>
          </p:cNvPr>
          <p:cNvSpPr>
            <a:spLocks noGrp="1"/>
          </p:cNvSpPr>
          <p:nvPr>
            <p:ph type="ftr" sz="quarter" idx="4"/>
          </p:nvPr>
        </p:nvSpPr>
        <p:spPr/>
        <p:txBody>
          <a:bodyPr/>
          <a:lstStyle/>
          <a:p>
            <a:pPr defTabSz="917509">
              <a:defRPr/>
            </a:pPr>
            <a:r>
              <a:rPr lang="en-US">
                <a:solidFill>
                  <a:prstClr val="black"/>
                </a:solidFill>
                <a:latin typeface="Calibri"/>
              </a:rPr>
              <a:t>Chris Simmons</a:t>
            </a:r>
            <a:endParaRPr lang="en-US" dirty="0">
              <a:solidFill>
                <a:prstClr val="black"/>
              </a:solidFill>
              <a:latin typeface="Calibri"/>
            </a:endParaRPr>
          </a:p>
        </p:txBody>
      </p:sp>
    </p:spTree>
    <p:extLst>
      <p:ext uri="{BB962C8B-B14F-4D97-AF65-F5344CB8AC3E}">
        <p14:creationId xmlns:p14="http://schemas.microsoft.com/office/powerpoint/2010/main" val="4018096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9862">
              <a:defRPr/>
            </a:pPr>
            <a:r>
              <a:rPr lang="en-US" dirty="0"/>
              <a:t>Not of the flesh – as Paul’s opponents were opposing him.</a:t>
            </a:r>
          </a:p>
          <a:p>
            <a:r>
              <a:rPr lang="en-US" dirty="0"/>
              <a:t>our thinking is that powerful! </a:t>
            </a:r>
          </a:p>
          <a:p>
            <a:r>
              <a:rPr lang="en-US" dirty="0"/>
              <a:t>whether the false teacher or our own lives, </a:t>
            </a:r>
          </a:p>
          <a:p>
            <a:pPr defTabSz="969862">
              <a:defRPr/>
            </a:pPr>
            <a:r>
              <a:rPr lang="en-US" dirty="0"/>
              <a:t>“(</a:t>
            </a:r>
            <a:r>
              <a:rPr lang="en-US" b="1" dirty="0"/>
              <a:t>figuratively, argument</a:t>
            </a:r>
            <a:r>
              <a:rPr lang="en-US" dirty="0"/>
              <a:t>)” (Strong)… </a:t>
            </a:r>
          </a:p>
          <a:p>
            <a:pPr defTabSz="969862">
              <a:defRPr/>
            </a:pPr>
            <a:r>
              <a:rPr lang="en-US" dirty="0"/>
              <a:t>(thinking about Job…) </a:t>
            </a:r>
          </a:p>
          <a:p>
            <a:pPr defTabSz="969862">
              <a:defRPr/>
            </a:pPr>
            <a:r>
              <a:rPr lang="en-US" dirty="0"/>
              <a:t>Vs. 3 just says where the war isn’t, where Paul’s opposition is fighting.</a:t>
            </a:r>
          </a:p>
          <a:p>
            <a:pPr defTabSz="969862">
              <a:defRPr/>
            </a:pPr>
            <a:r>
              <a:rPr lang="en-US" b="1" dirty="0"/>
              <a:t>“destruction of fortresses” - “Anything on which one relies” </a:t>
            </a:r>
            <a:r>
              <a:rPr lang="en-US" dirty="0"/>
              <a:t>(Thayer) “Those </a:t>
            </a:r>
            <a:r>
              <a:rPr lang="en-US" b="1" dirty="0"/>
              <a:t>things in which mere human confidence</a:t>
            </a:r>
            <a:r>
              <a:rPr lang="en-US" dirty="0"/>
              <a:t> is imposed.” “</a:t>
            </a:r>
            <a:r>
              <a:rPr lang="en-US" b="1" dirty="0"/>
              <a:t>the arguments and reasonings by which a disputant endeavors to fortify his opinion and defend it against his opponent</a:t>
            </a:r>
            <a:r>
              <a:rPr lang="en-US" dirty="0"/>
              <a:t>.” (Thayer’s) “Any strong points or arguments in which one trusts.” (Contrast w/ Mark 7:9 and the Pharisees expertise at “setting aside the commandment of God.”</a:t>
            </a:r>
          </a:p>
          <a:p>
            <a:pPr defTabSz="969862">
              <a:defRPr/>
            </a:pPr>
            <a:r>
              <a:rPr lang="en-US" dirty="0"/>
              <a:t>Includes the idea of arguments, indicating the place of the battle… our thinking. </a:t>
            </a:r>
          </a:p>
          <a:p>
            <a:pPr defTabSz="969862">
              <a:defRPr/>
            </a:pPr>
            <a:r>
              <a:rPr lang="en-US" dirty="0"/>
              <a:t> Our thoughts should be </a:t>
            </a:r>
            <a:r>
              <a:rPr lang="en-US" b="1" u="sng" dirty="0"/>
              <a:t>leading</a:t>
            </a:r>
            <a:r>
              <a:rPr lang="en-US" dirty="0"/>
              <a:t> us and not following after the things of the flesh.</a:t>
            </a:r>
          </a:p>
          <a:p>
            <a:pPr defTabSz="969862">
              <a:defRPr/>
            </a:pPr>
            <a:r>
              <a:rPr lang="en-US" dirty="0"/>
              <a:t>Remember Hebrews 4:12, the word of God is sharper than any two-edged sword.</a:t>
            </a:r>
          </a:p>
          <a:p>
            <a:pPr defTabSz="969862">
              <a:defRPr/>
            </a:pPr>
            <a:r>
              <a:rPr lang="en-US" dirty="0"/>
              <a:t>Speculations - reasonings NT:3053 “The word suggests </a:t>
            </a:r>
            <a:r>
              <a:rPr lang="en-US" b="1" dirty="0"/>
              <a:t>the contemplation of actions as a result of the verdict of conscience</a:t>
            </a:r>
            <a:r>
              <a:rPr lang="en-US" dirty="0"/>
              <a:t>.” (Vine)</a:t>
            </a:r>
          </a:p>
          <a:p>
            <a:pPr defTabSz="969862">
              <a:defRPr/>
            </a:pPr>
            <a:r>
              <a:rPr lang="en-US" dirty="0"/>
              <a:t>“Destroying” - to pull down. Think of Luke 12:18 - and the rich man who pulled down his barns to build bigger ones. </a:t>
            </a:r>
          </a:p>
          <a:p>
            <a:pPr defTabSz="969862">
              <a:defRPr/>
            </a:pPr>
            <a:r>
              <a:rPr lang="en-US" dirty="0"/>
              <a:t>Lofty thing: means barrier, rampart, bulwark. (Thayer)</a:t>
            </a:r>
          </a:p>
          <a:p>
            <a:pPr defTabSz="969862">
              <a:defRPr/>
            </a:pPr>
            <a:r>
              <a:rPr lang="en-US" dirty="0"/>
              <a:t>Knowledge of Jesus - 2 Cor. 2:14-17; 4:6</a:t>
            </a:r>
          </a:p>
          <a:p>
            <a:pPr defTabSz="969862">
              <a:defRPr/>
            </a:pPr>
            <a:r>
              <a:rPr lang="en-US" dirty="0"/>
              <a:t>All accomplished by God’s power. 2 Cor. 12:7ff</a:t>
            </a:r>
          </a:p>
        </p:txBody>
      </p:sp>
      <p:sp>
        <p:nvSpPr>
          <p:cNvPr id="4" name="Slide Number Placeholder 3"/>
          <p:cNvSpPr>
            <a:spLocks noGrp="1"/>
          </p:cNvSpPr>
          <p:nvPr>
            <p:ph type="sldNum" sz="quarter" idx="5"/>
          </p:nvPr>
        </p:nvSpPr>
        <p:spPr/>
        <p:txBody>
          <a:bodyPr/>
          <a:lstStyle/>
          <a:p>
            <a:pPr defTabSz="917509">
              <a:defRPr/>
            </a:pPr>
            <a:fld id="{DF61EA0F-A667-4B49-8422-0062BC55E249}" type="slidenum">
              <a:rPr lang="en-US">
                <a:solidFill>
                  <a:prstClr val="black"/>
                </a:solidFill>
                <a:latin typeface="Calibri"/>
              </a:rPr>
              <a:pPr defTabSz="917509">
                <a:defRPr/>
              </a:pPr>
              <a:t>5</a:t>
            </a:fld>
            <a:endParaRPr lang="en-US" dirty="0">
              <a:solidFill>
                <a:prstClr val="black"/>
              </a:solidFill>
              <a:latin typeface="Calibri"/>
            </a:endParaRPr>
          </a:p>
        </p:txBody>
      </p:sp>
      <p:sp>
        <p:nvSpPr>
          <p:cNvPr id="5" name="Date Placeholder 4">
            <a:extLst>
              <a:ext uri="{FF2B5EF4-FFF2-40B4-BE49-F238E27FC236}">
                <a16:creationId xmlns:a16="http://schemas.microsoft.com/office/drawing/2014/main" id="{E3820E5B-9370-400B-AEF3-3BCEE9AA9E39}"/>
              </a:ext>
            </a:extLst>
          </p:cNvPr>
          <p:cNvSpPr>
            <a:spLocks noGrp="1"/>
          </p:cNvSpPr>
          <p:nvPr>
            <p:ph type="dt" idx="1"/>
          </p:nvPr>
        </p:nvSpPr>
        <p:spPr/>
        <p:txBody>
          <a:bodyPr/>
          <a:lstStyle/>
          <a:p>
            <a:pPr defTabSz="917509">
              <a:defRPr/>
            </a:pPr>
            <a:r>
              <a:rPr lang="en-US">
                <a:solidFill>
                  <a:prstClr val="black"/>
                </a:solidFill>
                <a:latin typeface="Calibri"/>
              </a:rPr>
              <a:t>6/14/2020 am</a:t>
            </a:r>
            <a:endParaRPr lang="en-US" dirty="0">
              <a:solidFill>
                <a:prstClr val="black"/>
              </a:solidFill>
              <a:latin typeface="Calibri"/>
            </a:endParaRPr>
          </a:p>
        </p:txBody>
      </p:sp>
      <p:sp>
        <p:nvSpPr>
          <p:cNvPr id="6" name="Footer Placeholder 5">
            <a:extLst>
              <a:ext uri="{FF2B5EF4-FFF2-40B4-BE49-F238E27FC236}">
                <a16:creationId xmlns:a16="http://schemas.microsoft.com/office/drawing/2014/main" id="{67350DC0-EA70-4536-ABFE-DA108E86041F}"/>
              </a:ext>
            </a:extLst>
          </p:cNvPr>
          <p:cNvSpPr>
            <a:spLocks noGrp="1"/>
          </p:cNvSpPr>
          <p:nvPr>
            <p:ph type="ftr" sz="quarter" idx="4"/>
          </p:nvPr>
        </p:nvSpPr>
        <p:spPr/>
        <p:txBody>
          <a:bodyPr/>
          <a:lstStyle/>
          <a:p>
            <a:pPr defTabSz="917509">
              <a:defRPr/>
            </a:pPr>
            <a:r>
              <a:rPr lang="en-US">
                <a:solidFill>
                  <a:prstClr val="black"/>
                </a:solidFill>
                <a:latin typeface="Calibri"/>
              </a:rPr>
              <a:t>Chris Simmons</a:t>
            </a:r>
            <a:endParaRPr lang="en-US" dirty="0">
              <a:solidFill>
                <a:prstClr val="black"/>
              </a:solidFill>
              <a:latin typeface="Calibri"/>
            </a:endParaRPr>
          </a:p>
        </p:txBody>
      </p:sp>
    </p:spTree>
    <p:extLst>
      <p:ext uri="{BB962C8B-B14F-4D97-AF65-F5344CB8AC3E}">
        <p14:creationId xmlns:p14="http://schemas.microsoft.com/office/powerpoint/2010/main" val="27341349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9862">
              <a:defRPr/>
            </a:pPr>
            <a:r>
              <a:rPr lang="en-US" dirty="0"/>
              <a:t>Not of the flesh – as Paul’s opponents were opposing him.</a:t>
            </a:r>
          </a:p>
          <a:p>
            <a:r>
              <a:rPr lang="en-US" dirty="0"/>
              <a:t>our thinking is that powerful! </a:t>
            </a:r>
          </a:p>
          <a:p>
            <a:r>
              <a:rPr lang="en-US" dirty="0"/>
              <a:t>whether the false teacher or our own lives, </a:t>
            </a:r>
          </a:p>
          <a:p>
            <a:pPr defTabSz="969862">
              <a:defRPr/>
            </a:pPr>
            <a:r>
              <a:rPr lang="en-US" dirty="0"/>
              <a:t>“(</a:t>
            </a:r>
            <a:r>
              <a:rPr lang="en-US" b="1" dirty="0"/>
              <a:t>figuratively, argument</a:t>
            </a:r>
            <a:r>
              <a:rPr lang="en-US" dirty="0"/>
              <a:t>)” (Strong)… </a:t>
            </a:r>
          </a:p>
          <a:p>
            <a:pPr defTabSz="969862">
              <a:defRPr/>
            </a:pPr>
            <a:r>
              <a:rPr lang="en-US" dirty="0"/>
              <a:t>(thinking about Job…) </a:t>
            </a:r>
          </a:p>
          <a:p>
            <a:pPr defTabSz="969862">
              <a:defRPr/>
            </a:pPr>
            <a:r>
              <a:rPr lang="en-US" dirty="0"/>
              <a:t>Vs. 3 just says where the war isn’t, where Paul’s opposition is fighting.</a:t>
            </a:r>
          </a:p>
          <a:p>
            <a:pPr defTabSz="969862">
              <a:defRPr/>
            </a:pPr>
            <a:r>
              <a:rPr lang="en-US" b="1" dirty="0"/>
              <a:t>“destruction of fortresses” - “Anything on which one relies” </a:t>
            </a:r>
            <a:r>
              <a:rPr lang="en-US" dirty="0"/>
              <a:t>(Thayer) “Those </a:t>
            </a:r>
            <a:r>
              <a:rPr lang="en-US" b="1" dirty="0"/>
              <a:t>things in which mere human confidence</a:t>
            </a:r>
            <a:r>
              <a:rPr lang="en-US" dirty="0"/>
              <a:t> is imposed.” “</a:t>
            </a:r>
            <a:r>
              <a:rPr lang="en-US" b="1" dirty="0"/>
              <a:t>the arguments and reasonings by which a disputant endeavors to fortify his opinion and defend it against his opponent</a:t>
            </a:r>
            <a:r>
              <a:rPr lang="en-US" dirty="0"/>
              <a:t>.” (Thayer’s) “Any strong points or arguments in which one trusts.” (Contrast w/ Mark 7:9 and the Pharisees expertise at “setting aside the commandment of God.”</a:t>
            </a:r>
          </a:p>
          <a:p>
            <a:pPr defTabSz="969862">
              <a:defRPr/>
            </a:pPr>
            <a:r>
              <a:rPr lang="en-US" dirty="0"/>
              <a:t>Includes the idea of arguments, indicating the place of the battle… our thinking. </a:t>
            </a:r>
          </a:p>
          <a:p>
            <a:pPr defTabSz="969862">
              <a:defRPr/>
            </a:pPr>
            <a:r>
              <a:rPr lang="en-US" dirty="0"/>
              <a:t> Our thoughts should be </a:t>
            </a:r>
            <a:r>
              <a:rPr lang="en-US" b="1" u="sng" dirty="0"/>
              <a:t>leading</a:t>
            </a:r>
            <a:r>
              <a:rPr lang="en-US" dirty="0"/>
              <a:t> us and not following after the things of the flesh.</a:t>
            </a:r>
          </a:p>
          <a:p>
            <a:pPr defTabSz="969862">
              <a:defRPr/>
            </a:pPr>
            <a:r>
              <a:rPr lang="en-US" dirty="0"/>
              <a:t>Remember Hebrews 4:12, the word of God is sharper than any two-edged sword.</a:t>
            </a:r>
          </a:p>
          <a:p>
            <a:pPr defTabSz="969862">
              <a:defRPr/>
            </a:pPr>
            <a:r>
              <a:rPr lang="en-US" dirty="0"/>
              <a:t>Speculations - reasonings NT:3053 “The word suggests </a:t>
            </a:r>
            <a:r>
              <a:rPr lang="en-US" b="1" dirty="0"/>
              <a:t>the contemplation of actions as a result of the verdict of conscience</a:t>
            </a:r>
            <a:r>
              <a:rPr lang="en-US" dirty="0"/>
              <a:t>.” (Vine)</a:t>
            </a:r>
          </a:p>
          <a:p>
            <a:pPr defTabSz="969862">
              <a:defRPr/>
            </a:pPr>
            <a:r>
              <a:rPr lang="en-US" dirty="0"/>
              <a:t>“Destroying” - to pull down. Think of Luke 12:18 - and the rich man who pulled down his barns to build bigger ones. </a:t>
            </a:r>
          </a:p>
          <a:p>
            <a:pPr defTabSz="969862">
              <a:defRPr/>
            </a:pPr>
            <a:r>
              <a:rPr lang="en-US" dirty="0"/>
              <a:t>Lofty thing: means barrier, rampart, bulwark. (Thayer)</a:t>
            </a:r>
          </a:p>
          <a:p>
            <a:pPr defTabSz="969862">
              <a:defRPr/>
            </a:pPr>
            <a:r>
              <a:rPr lang="en-US" dirty="0"/>
              <a:t>Knowledge of Jesus - 2 Cor. 2:14-17; 4:6</a:t>
            </a:r>
          </a:p>
          <a:p>
            <a:pPr defTabSz="969862">
              <a:defRPr/>
            </a:pPr>
            <a:r>
              <a:rPr lang="en-US" dirty="0"/>
              <a:t>All accomplished by God’s power. 2 Cor. 12:7ff</a:t>
            </a:r>
          </a:p>
        </p:txBody>
      </p:sp>
      <p:sp>
        <p:nvSpPr>
          <p:cNvPr id="4" name="Slide Number Placeholder 3"/>
          <p:cNvSpPr>
            <a:spLocks noGrp="1"/>
          </p:cNvSpPr>
          <p:nvPr>
            <p:ph type="sldNum" sz="quarter" idx="5"/>
          </p:nvPr>
        </p:nvSpPr>
        <p:spPr/>
        <p:txBody>
          <a:bodyPr/>
          <a:lstStyle/>
          <a:p>
            <a:pPr defTabSz="917509">
              <a:defRPr/>
            </a:pPr>
            <a:fld id="{DF61EA0F-A667-4B49-8422-0062BC55E249}" type="slidenum">
              <a:rPr lang="en-US">
                <a:solidFill>
                  <a:prstClr val="black"/>
                </a:solidFill>
                <a:latin typeface="Calibri"/>
              </a:rPr>
              <a:pPr defTabSz="917509">
                <a:defRPr/>
              </a:pPr>
              <a:t>6</a:t>
            </a:fld>
            <a:endParaRPr lang="en-US" dirty="0">
              <a:solidFill>
                <a:prstClr val="black"/>
              </a:solidFill>
              <a:latin typeface="Calibri"/>
            </a:endParaRPr>
          </a:p>
        </p:txBody>
      </p:sp>
      <p:sp>
        <p:nvSpPr>
          <p:cNvPr id="5" name="Date Placeholder 4">
            <a:extLst>
              <a:ext uri="{FF2B5EF4-FFF2-40B4-BE49-F238E27FC236}">
                <a16:creationId xmlns:a16="http://schemas.microsoft.com/office/drawing/2014/main" id="{1AF18282-B693-481E-A652-04FC6C2D9CD8}"/>
              </a:ext>
            </a:extLst>
          </p:cNvPr>
          <p:cNvSpPr>
            <a:spLocks noGrp="1"/>
          </p:cNvSpPr>
          <p:nvPr>
            <p:ph type="dt" idx="1"/>
          </p:nvPr>
        </p:nvSpPr>
        <p:spPr/>
        <p:txBody>
          <a:bodyPr/>
          <a:lstStyle/>
          <a:p>
            <a:pPr defTabSz="917509">
              <a:defRPr/>
            </a:pPr>
            <a:r>
              <a:rPr lang="en-US">
                <a:solidFill>
                  <a:prstClr val="black"/>
                </a:solidFill>
                <a:latin typeface="Calibri"/>
              </a:rPr>
              <a:t>6/14/2020 am</a:t>
            </a:r>
            <a:endParaRPr lang="en-US" dirty="0">
              <a:solidFill>
                <a:prstClr val="black"/>
              </a:solidFill>
              <a:latin typeface="Calibri"/>
            </a:endParaRPr>
          </a:p>
        </p:txBody>
      </p:sp>
      <p:sp>
        <p:nvSpPr>
          <p:cNvPr id="6" name="Footer Placeholder 5">
            <a:extLst>
              <a:ext uri="{FF2B5EF4-FFF2-40B4-BE49-F238E27FC236}">
                <a16:creationId xmlns:a16="http://schemas.microsoft.com/office/drawing/2014/main" id="{43894C49-15D2-4D35-90F1-BE8B9EB59CE7}"/>
              </a:ext>
            </a:extLst>
          </p:cNvPr>
          <p:cNvSpPr>
            <a:spLocks noGrp="1"/>
          </p:cNvSpPr>
          <p:nvPr>
            <p:ph type="ftr" sz="quarter" idx="4"/>
          </p:nvPr>
        </p:nvSpPr>
        <p:spPr/>
        <p:txBody>
          <a:bodyPr/>
          <a:lstStyle/>
          <a:p>
            <a:pPr defTabSz="917509">
              <a:defRPr/>
            </a:pPr>
            <a:r>
              <a:rPr lang="en-US">
                <a:solidFill>
                  <a:prstClr val="black"/>
                </a:solidFill>
                <a:latin typeface="Calibri"/>
              </a:rPr>
              <a:t>Chris Simmons</a:t>
            </a:r>
            <a:endParaRPr lang="en-US" dirty="0">
              <a:solidFill>
                <a:prstClr val="black"/>
              </a:solidFill>
              <a:latin typeface="Calibri"/>
            </a:endParaRPr>
          </a:p>
        </p:txBody>
      </p:sp>
    </p:spTree>
    <p:extLst>
      <p:ext uri="{BB962C8B-B14F-4D97-AF65-F5344CB8AC3E}">
        <p14:creationId xmlns:p14="http://schemas.microsoft.com/office/powerpoint/2010/main" val="6459730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9862">
              <a:defRPr/>
            </a:pPr>
            <a:r>
              <a:rPr lang="en-US" dirty="0"/>
              <a:t>Can be used positively or negatively. </a:t>
            </a:r>
          </a:p>
          <a:p>
            <a:pPr defTabSz="969862">
              <a:defRPr/>
            </a:pPr>
            <a:r>
              <a:rPr lang="en-US" dirty="0"/>
              <a:t>Taking captive continues with the military theme of this context: if you want to defeat your enemy, you identify their most powerful weapon and seek to capture it. Satan’s most valuable tool is the elevated mind of man. We can be victorious when “take captive” the minds of those willing to obey Jesus Christ. </a:t>
            </a:r>
          </a:p>
          <a:p>
            <a:pPr defTabSz="969862">
              <a:defRPr/>
            </a:pPr>
            <a:endParaRPr lang="en-US" dirty="0"/>
          </a:p>
          <a:p>
            <a:pPr defTabSz="969862">
              <a:defRPr/>
            </a:pPr>
            <a:r>
              <a:rPr lang="en-US" dirty="0"/>
              <a:t>Our debates with denomination friends and our brethren should be for the purpose of the subjugating our will to Christs’ will. </a:t>
            </a:r>
          </a:p>
          <a:p>
            <a:pPr defTabSz="969862">
              <a:defRPr/>
            </a:pPr>
            <a:r>
              <a:rPr lang="en-US" dirty="0"/>
              <a:t>We must make ourselves willing captives to Christ. Matthew 11:28-30</a:t>
            </a:r>
          </a:p>
          <a:p>
            <a:pPr defTabSz="969862">
              <a:defRPr/>
            </a:pPr>
            <a:endParaRPr lang="en-US" dirty="0"/>
          </a:p>
          <a:p>
            <a:pPr defTabSz="969862">
              <a:defRPr/>
            </a:pPr>
            <a:endParaRPr lang="en-US" dirty="0"/>
          </a:p>
          <a:p>
            <a:endParaRPr lang="en-US" dirty="0"/>
          </a:p>
        </p:txBody>
      </p:sp>
      <p:sp>
        <p:nvSpPr>
          <p:cNvPr id="4" name="Slide Number Placeholder 3"/>
          <p:cNvSpPr>
            <a:spLocks noGrp="1"/>
          </p:cNvSpPr>
          <p:nvPr>
            <p:ph type="sldNum" sz="quarter" idx="5"/>
          </p:nvPr>
        </p:nvSpPr>
        <p:spPr/>
        <p:txBody>
          <a:bodyPr/>
          <a:lstStyle/>
          <a:p>
            <a:pPr defTabSz="917509">
              <a:defRPr/>
            </a:pPr>
            <a:fld id="{DF61EA0F-A667-4B49-8422-0062BC55E249}" type="slidenum">
              <a:rPr lang="en-US">
                <a:solidFill>
                  <a:prstClr val="black"/>
                </a:solidFill>
                <a:latin typeface="Calibri"/>
              </a:rPr>
              <a:pPr defTabSz="917509">
                <a:defRPr/>
              </a:pPr>
              <a:t>7</a:t>
            </a:fld>
            <a:endParaRPr lang="en-US" dirty="0">
              <a:solidFill>
                <a:prstClr val="black"/>
              </a:solidFill>
              <a:latin typeface="Calibri"/>
            </a:endParaRPr>
          </a:p>
        </p:txBody>
      </p:sp>
      <p:sp>
        <p:nvSpPr>
          <p:cNvPr id="5" name="Date Placeholder 4">
            <a:extLst>
              <a:ext uri="{FF2B5EF4-FFF2-40B4-BE49-F238E27FC236}">
                <a16:creationId xmlns:a16="http://schemas.microsoft.com/office/drawing/2014/main" id="{8B067827-D919-4698-93ED-DA6F1485F293}"/>
              </a:ext>
            </a:extLst>
          </p:cNvPr>
          <p:cNvSpPr>
            <a:spLocks noGrp="1"/>
          </p:cNvSpPr>
          <p:nvPr>
            <p:ph type="dt" idx="1"/>
          </p:nvPr>
        </p:nvSpPr>
        <p:spPr/>
        <p:txBody>
          <a:bodyPr/>
          <a:lstStyle/>
          <a:p>
            <a:pPr defTabSz="917509">
              <a:defRPr/>
            </a:pPr>
            <a:r>
              <a:rPr lang="en-US">
                <a:solidFill>
                  <a:prstClr val="black"/>
                </a:solidFill>
                <a:latin typeface="Calibri"/>
              </a:rPr>
              <a:t>6/14/2020 am</a:t>
            </a:r>
            <a:endParaRPr lang="en-US" dirty="0">
              <a:solidFill>
                <a:prstClr val="black"/>
              </a:solidFill>
              <a:latin typeface="Calibri"/>
            </a:endParaRPr>
          </a:p>
        </p:txBody>
      </p:sp>
      <p:sp>
        <p:nvSpPr>
          <p:cNvPr id="6" name="Footer Placeholder 5">
            <a:extLst>
              <a:ext uri="{FF2B5EF4-FFF2-40B4-BE49-F238E27FC236}">
                <a16:creationId xmlns:a16="http://schemas.microsoft.com/office/drawing/2014/main" id="{E491B635-A2DD-4B81-9C76-DB9AC97ED150}"/>
              </a:ext>
            </a:extLst>
          </p:cNvPr>
          <p:cNvSpPr>
            <a:spLocks noGrp="1"/>
          </p:cNvSpPr>
          <p:nvPr>
            <p:ph type="ftr" sz="quarter" idx="4"/>
          </p:nvPr>
        </p:nvSpPr>
        <p:spPr/>
        <p:txBody>
          <a:bodyPr/>
          <a:lstStyle/>
          <a:p>
            <a:pPr defTabSz="917509">
              <a:defRPr/>
            </a:pPr>
            <a:r>
              <a:rPr lang="en-US">
                <a:solidFill>
                  <a:prstClr val="black"/>
                </a:solidFill>
                <a:latin typeface="Calibri"/>
              </a:rPr>
              <a:t>Chris Simmons</a:t>
            </a:r>
            <a:endParaRPr lang="en-US" dirty="0">
              <a:solidFill>
                <a:prstClr val="black"/>
              </a:solidFill>
              <a:latin typeface="Calibri"/>
            </a:endParaRPr>
          </a:p>
        </p:txBody>
      </p:sp>
    </p:spTree>
    <p:extLst>
      <p:ext uri="{BB962C8B-B14F-4D97-AF65-F5344CB8AC3E}">
        <p14:creationId xmlns:p14="http://schemas.microsoft.com/office/powerpoint/2010/main" val="1321187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9862">
              <a:defRPr/>
            </a:pPr>
            <a:r>
              <a:rPr lang="en-US" dirty="0"/>
              <a:t>2 Cor 7:5 - For even when we came into Macedonia our flesh had no rest, but we were afflicted on every side: conflicts without, fears within.</a:t>
            </a:r>
          </a:p>
          <a:p>
            <a:r>
              <a:rPr lang="en-US" dirty="0"/>
              <a:t>“Gird up” - The figure is taken from the circumstances of the Israelites as they ate the Passover in readiness for their journey, Ex 12:11; the Christian is to have his mental powers alert in expectation of Christ's coming.</a:t>
            </a:r>
          </a:p>
          <a:p>
            <a:r>
              <a:rPr lang="en-US" dirty="0"/>
              <a:t>(from Vine's Expository Dictionary of Biblical Words, Copyright © 1985, Thomas Nelson Publishers.)</a:t>
            </a:r>
          </a:p>
          <a:p>
            <a:endParaRPr lang="en-US" dirty="0"/>
          </a:p>
        </p:txBody>
      </p:sp>
      <p:sp>
        <p:nvSpPr>
          <p:cNvPr id="4" name="Slide Number Placeholder 3"/>
          <p:cNvSpPr>
            <a:spLocks noGrp="1"/>
          </p:cNvSpPr>
          <p:nvPr>
            <p:ph type="sldNum" sz="quarter" idx="5"/>
          </p:nvPr>
        </p:nvSpPr>
        <p:spPr/>
        <p:txBody>
          <a:bodyPr/>
          <a:lstStyle/>
          <a:p>
            <a:pPr defTabSz="917509">
              <a:defRPr/>
            </a:pPr>
            <a:fld id="{DF61EA0F-A667-4B49-8422-0062BC55E249}" type="slidenum">
              <a:rPr lang="en-US">
                <a:solidFill>
                  <a:prstClr val="black"/>
                </a:solidFill>
                <a:latin typeface="Calibri"/>
              </a:rPr>
              <a:pPr defTabSz="917509">
                <a:defRPr/>
              </a:pPr>
              <a:t>8</a:t>
            </a:fld>
            <a:endParaRPr lang="en-US" dirty="0">
              <a:solidFill>
                <a:prstClr val="black"/>
              </a:solidFill>
              <a:latin typeface="Calibri"/>
            </a:endParaRPr>
          </a:p>
        </p:txBody>
      </p:sp>
      <p:sp>
        <p:nvSpPr>
          <p:cNvPr id="5" name="Date Placeholder 4">
            <a:extLst>
              <a:ext uri="{FF2B5EF4-FFF2-40B4-BE49-F238E27FC236}">
                <a16:creationId xmlns:a16="http://schemas.microsoft.com/office/drawing/2014/main" id="{40FCD38B-B5C5-4721-8DFA-34DBF982D696}"/>
              </a:ext>
            </a:extLst>
          </p:cNvPr>
          <p:cNvSpPr>
            <a:spLocks noGrp="1"/>
          </p:cNvSpPr>
          <p:nvPr>
            <p:ph type="dt" idx="1"/>
          </p:nvPr>
        </p:nvSpPr>
        <p:spPr/>
        <p:txBody>
          <a:bodyPr/>
          <a:lstStyle/>
          <a:p>
            <a:pPr defTabSz="917509">
              <a:defRPr/>
            </a:pPr>
            <a:r>
              <a:rPr lang="en-US">
                <a:solidFill>
                  <a:prstClr val="black"/>
                </a:solidFill>
                <a:latin typeface="Calibri"/>
              </a:rPr>
              <a:t>6/14/2020 am</a:t>
            </a:r>
            <a:endParaRPr lang="en-US" dirty="0">
              <a:solidFill>
                <a:prstClr val="black"/>
              </a:solidFill>
              <a:latin typeface="Calibri"/>
            </a:endParaRPr>
          </a:p>
        </p:txBody>
      </p:sp>
      <p:sp>
        <p:nvSpPr>
          <p:cNvPr id="6" name="Footer Placeholder 5">
            <a:extLst>
              <a:ext uri="{FF2B5EF4-FFF2-40B4-BE49-F238E27FC236}">
                <a16:creationId xmlns:a16="http://schemas.microsoft.com/office/drawing/2014/main" id="{7D973978-33CA-4B64-9AA1-1DBD58DDF978}"/>
              </a:ext>
            </a:extLst>
          </p:cNvPr>
          <p:cNvSpPr>
            <a:spLocks noGrp="1"/>
          </p:cNvSpPr>
          <p:nvPr>
            <p:ph type="ftr" sz="quarter" idx="4"/>
          </p:nvPr>
        </p:nvSpPr>
        <p:spPr/>
        <p:txBody>
          <a:bodyPr/>
          <a:lstStyle/>
          <a:p>
            <a:pPr defTabSz="917509">
              <a:defRPr/>
            </a:pPr>
            <a:r>
              <a:rPr lang="en-US">
                <a:solidFill>
                  <a:prstClr val="black"/>
                </a:solidFill>
                <a:latin typeface="Calibri"/>
              </a:rPr>
              <a:t>Chris Simmons</a:t>
            </a:r>
            <a:endParaRPr lang="en-US" dirty="0">
              <a:solidFill>
                <a:prstClr val="black"/>
              </a:solidFill>
              <a:latin typeface="Calibri"/>
            </a:endParaRPr>
          </a:p>
        </p:txBody>
      </p:sp>
    </p:spTree>
    <p:extLst>
      <p:ext uri="{BB962C8B-B14F-4D97-AF65-F5344CB8AC3E}">
        <p14:creationId xmlns:p14="http://schemas.microsoft.com/office/powerpoint/2010/main" val="23928625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9862">
              <a:defRPr/>
            </a:pPr>
            <a:endParaRPr lang="en-US" dirty="0"/>
          </a:p>
          <a:p>
            <a:pPr defTabSz="969862">
              <a:defRPr/>
            </a:pPr>
            <a:r>
              <a:rPr lang="en-US" dirty="0"/>
              <a:t>Mark 7:21-23</a:t>
            </a:r>
          </a:p>
          <a:p>
            <a:pPr defTabSz="969862">
              <a:defRPr/>
            </a:pPr>
            <a:r>
              <a:rPr lang="en-US" dirty="0"/>
              <a:t>"For from within, out of the heart of men, proceed the evil thoughts, fornications, thefts, murders, adulteries, 22 deeds of coveting and wickedness, as well as deceit, sensuality, envy, slander, pride and foolishness. 23 "All these evil things proceed from within and defile the man." </a:t>
            </a:r>
          </a:p>
          <a:p>
            <a:r>
              <a:rPr lang="en-US" dirty="0"/>
              <a:t>Luke 12:15</a:t>
            </a:r>
          </a:p>
          <a:p>
            <a:r>
              <a:rPr lang="en-US" dirty="0"/>
              <a:t>Then He said to them, "Beware, and be on your guard against every form of greed; for not even when one has an abundance does his life consist of his possessions."</a:t>
            </a:r>
          </a:p>
          <a:p>
            <a:r>
              <a:rPr lang="en-US" dirty="0"/>
              <a:t>Rom 12:11</a:t>
            </a:r>
          </a:p>
          <a:p>
            <a:r>
              <a:rPr lang="en-US" dirty="0"/>
              <a:t>not lagging behind in diligence, fervent in spirit, serving the Lord</a:t>
            </a:r>
          </a:p>
          <a:p>
            <a:endParaRPr lang="en-US" dirty="0"/>
          </a:p>
        </p:txBody>
      </p:sp>
      <p:sp>
        <p:nvSpPr>
          <p:cNvPr id="4" name="Slide Number Placeholder 3"/>
          <p:cNvSpPr>
            <a:spLocks noGrp="1"/>
          </p:cNvSpPr>
          <p:nvPr>
            <p:ph type="sldNum" sz="quarter" idx="5"/>
          </p:nvPr>
        </p:nvSpPr>
        <p:spPr/>
        <p:txBody>
          <a:bodyPr/>
          <a:lstStyle/>
          <a:p>
            <a:pPr defTabSz="917509">
              <a:defRPr/>
            </a:pPr>
            <a:fld id="{DF61EA0F-A667-4B49-8422-0062BC55E249}" type="slidenum">
              <a:rPr lang="en-US">
                <a:solidFill>
                  <a:prstClr val="black"/>
                </a:solidFill>
                <a:latin typeface="Calibri"/>
              </a:rPr>
              <a:pPr defTabSz="917509">
                <a:defRPr/>
              </a:pPr>
              <a:t>9</a:t>
            </a:fld>
            <a:endParaRPr lang="en-US" dirty="0">
              <a:solidFill>
                <a:prstClr val="black"/>
              </a:solidFill>
              <a:latin typeface="Calibri"/>
            </a:endParaRPr>
          </a:p>
        </p:txBody>
      </p:sp>
      <p:sp>
        <p:nvSpPr>
          <p:cNvPr id="5" name="Date Placeholder 4">
            <a:extLst>
              <a:ext uri="{FF2B5EF4-FFF2-40B4-BE49-F238E27FC236}">
                <a16:creationId xmlns:a16="http://schemas.microsoft.com/office/drawing/2014/main" id="{10FDF04B-DBDD-4512-BB48-072D667ACA6F}"/>
              </a:ext>
            </a:extLst>
          </p:cNvPr>
          <p:cNvSpPr>
            <a:spLocks noGrp="1"/>
          </p:cNvSpPr>
          <p:nvPr>
            <p:ph type="dt" idx="1"/>
          </p:nvPr>
        </p:nvSpPr>
        <p:spPr/>
        <p:txBody>
          <a:bodyPr/>
          <a:lstStyle/>
          <a:p>
            <a:pPr defTabSz="917509">
              <a:defRPr/>
            </a:pPr>
            <a:r>
              <a:rPr lang="en-US">
                <a:solidFill>
                  <a:prstClr val="black"/>
                </a:solidFill>
                <a:latin typeface="Calibri"/>
              </a:rPr>
              <a:t>6/14/2020 am</a:t>
            </a:r>
            <a:endParaRPr lang="en-US" dirty="0">
              <a:solidFill>
                <a:prstClr val="black"/>
              </a:solidFill>
              <a:latin typeface="Calibri"/>
            </a:endParaRPr>
          </a:p>
        </p:txBody>
      </p:sp>
      <p:sp>
        <p:nvSpPr>
          <p:cNvPr id="6" name="Footer Placeholder 5">
            <a:extLst>
              <a:ext uri="{FF2B5EF4-FFF2-40B4-BE49-F238E27FC236}">
                <a16:creationId xmlns:a16="http://schemas.microsoft.com/office/drawing/2014/main" id="{69A803AC-220C-4436-8BBD-20EF6970D00E}"/>
              </a:ext>
            </a:extLst>
          </p:cNvPr>
          <p:cNvSpPr>
            <a:spLocks noGrp="1"/>
          </p:cNvSpPr>
          <p:nvPr>
            <p:ph type="ftr" sz="quarter" idx="4"/>
          </p:nvPr>
        </p:nvSpPr>
        <p:spPr/>
        <p:txBody>
          <a:bodyPr/>
          <a:lstStyle/>
          <a:p>
            <a:pPr defTabSz="917509">
              <a:defRPr/>
            </a:pPr>
            <a:r>
              <a:rPr lang="en-US">
                <a:solidFill>
                  <a:prstClr val="black"/>
                </a:solidFill>
                <a:latin typeface="Calibri"/>
              </a:rPr>
              <a:t>Chris Simmons</a:t>
            </a:r>
            <a:endParaRPr lang="en-US" dirty="0">
              <a:solidFill>
                <a:prstClr val="black"/>
              </a:solidFill>
              <a:latin typeface="Calibri"/>
            </a:endParaRPr>
          </a:p>
        </p:txBody>
      </p:sp>
    </p:spTree>
    <p:extLst>
      <p:ext uri="{BB962C8B-B14F-4D97-AF65-F5344CB8AC3E}">
        <p14:creationId xmlns:p14="http://schemas.microsoft.com/office/powerpoint/2010/main" val="3087766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bwMode="blackWhite">
          <a:xfrm>
            <a:off x="191213" y="262785"/>
            <a:ext cx="8761576" cy="633243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863487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Rectangle 8"/>
          <p:cNvSpPr/>
          <p:nvPr userDrawn="1"/>
        </p:nvSpPr>
        <p:spPr>
          <a:xfrm>
            <a:off x="192024" y="265177"/>
            <a:ext cx="8762287"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350" dirty="0"/>
          </a:p>
        </p:txBody>
      </p:sp>
      <p:cxnSp>
        <p:nvCxnSpPr>
          <p:cNvPr id="12" name="Straight Connector 11"/>
          <p:cNvCxnSpPr/>
          <p:nvPr userDrawn="1"/>
        </p:nvCxnSpPr>
        <p:spPr>
          <a:xfrm>
            <a:off x="453326" y="1196392"/>
            <a:ext cx="8237349"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4" name="Title 3"/>
          <p:cNvSpPr>
            <a:spLocks noGrp="1"/>
          </p:cNvSpPr>
          <p:nvPr>
            <p:ph type="title"/>
          </p:nvPr>
        </p:nvSpPr>
        <p:spPr>
          <a:xfrm>
            <a:off x="390906" y="448056"/>
            <a:ext cx="5157839" cy="640080"/>
          </a:xfrm>
        </p:spPr>
        <p:txBody>
          <a:bodyPr anchor="b" anchorCtr="0">
            <a:normAutofit/>
          </a:bodyPr>
          <a:lstStyle>
            <a:lvl1pPr>
              <a:defRPr sz="2100">
                <a:solidFill>
                  <a:schemeClr val="bg2">
                    <a:lumMod val="25000"/>
                  </a:schemeClr>
                </a:solidFill>
              </a:defRPr>
            </a:lvl1pPr>
          </a:lstStyle>
          <a:p>
            <a:r>
              <a:rPr lang="en-US"/>
              <a:t>Click to edit Master title style</a:t>
            </a:r>
            <a:endParaRPr lang="en-US" dirty="0"/>
          </a:p>
        </p:txBody>
      </p:sp>
      <p:sp>
        <p:nvSpPr>
          <p:cNvPr id="3" name="Content Placeholder 2"/>
          <p:cNvSpPr>
            <a:spLocks noGrp="1"/>
          </p:cNvSpPr>
          <p:nvPr>
            <p:ph sz="quarter" idx="10"/>
          </p:nvPr>
        </p:nvSpPr>
        <p:spPr>
          <a:xfrm>
            <a:off x="404622" y="1435608"/>
            <a:ext cx="3312414" cy="3977640"/>
          </a:xfrm>
        </p:spPr>
        <p:txBody>
          <a:bodyPr vert="horz" lIns="91440" tIns="45720" rIns="91440" bIns="45720" rtlCol="0">
            <a:normAutofit/>
          </a:bodyPr>
          <a:lstStyle>
            <a:lvl1pPr>
              <a:defRPr lang="en-US" sz="900" smtClean="0">
                <a:solidFill>
                  <a:schemeClr val="tx1">
                    <a:lumMod val="75000"/>
                    <a:lumOff val="25000"/>
                  </a:schemeClr>
                </a:solidFill>
              </a:defRPr>
            </a:lvl1pPr>
            <a:lvl2pPr>
              <a:defRPr lang="en-US" sz="900" smtClean="0">
                <a:solidFill>
                  <a:schemeClr val="tx1">
                    <a:lumMod val="75000"/>
                    <a:lumOff val="25000"/>
                  </a:schemeClr>
                </a:solidFill>
              </a:defRPr>
            </a:lvl2pPr>
            <a:lvl3pPr>
              <a:defRPr lang="en-US" sz="900" smtClean="0">
                <a:solidFill>
                  <a:schemeClr val="tx1">
                    <a:lumMod val="75000"/>
                    <a:lumOff val="25000"/>
                  </a:schemeClr>
                </a:solidFill>
              </a:defRPr>
            </a:lvl3pPr>
            <a:lvl4pPr>
              <a:defRPr lang="en-US" sz="900" smtClean="0">
                <a:solidFill>
                  <a:schemeClr val="tx1">
                    <a:lumMod val="75000"/>
                    <a:lumOff val="25000"/>
                  </a:schemeClr>
                </a:solidFill>
              </a:defRPr>
            </a:lvl4pPr>
            <a:lvl5pPr>
              <a:defRPr lang="en-US" sz="900">
                <a:solidFill>
                  <a:schemeClr val="tx1">
                    <a:lumMod val="75000"/>
                    <a:lumOff val="25000"/>
                  </a:schemeClr>
                </a:solidFill>
              </a:defRPr>
            </a:lvl5pPr>
          </a:lstStyle>
          <a:p>
            <a:pPr marL="0" lvl="0" indent="0">
              <a:lnSpc>
                <a:spcPct val="150000"/>
              </a:lnSpc>
              <a:spcBef>
                <a:spcPts val="750"/>
              </a:spcBef>
              <a:spcAft>
                <a:spcPts val="900"/>
              </a:spcAft>
              <a:buNone/>
            </a:pPr>
            <a:r>
              <a:rPr lang="en-US"/>
              <a:t>Click to edit Master text styles</a:t>
            </a:r>
          </a:p>
          <a:p>
            <a:pPr marL="0" lvl="1" indent="0">
              <a:lnSpc>
                <a:spcPct val="150000"/>
              </a:lnSpc>
              <a:spcBef>
                <a:spcPts val="750"/>
              </a:spcBef>
              <a:spcAft>
                <a:spcPts val="900"/>
              </a:spcAft>
              <a:buNone/>
            </a:pPr>
            <a:r>
              <a:rPr lang="en-US"/>
              <a:t>Second level</a:t>
            </a:r>
          </a:p>
          <a:p>
            <a:pPr marL="0" lvl="2" indent="0">
              <a:lnSpc>
                <a:spcPct val="150000"/>
              </a:lnSpc>
              <a:spcBef>
                <a:spcPts val="750"/>
              </a:spcBef>
              <a:spcAft>
                <a:spcPts val="900"/>
              </a:spcAft>
              <a:buNone/>
            </a:pPr>
            <a:r>
              <a:rPr lang="en-US"/>
              <a:t>Third level</a:t>
            </a:r>
          </a:p>
          <a:p>
            <a:pPr marL="0" lvl="3" indent="0">
              <a:lnSpc>
                <a:spcPct val="150000"/>
              </a:lnSpc>
              <a:spcBef>
                <a:spcPts val="750"/>
              </a:spcBef>
              <a:spcAft>
                <a:spcPts val="900"/>
              </a:spcAft>
              <a:buNone/>
            </a:pPr>
            <a:r>
              <a:rPr lang="en-US"/>
              <a:t>Fourth level</a:t>
            </a:r>
          </a:p>
          <a:p>
            <a:pPr marL="0" lvl="4" indent="0">
              <a:lnSpc>
                <a:spcPct val="150000"/>
              </a:lnSpc>
              <a:spcBef>
                <a:spcPts val="750"/>
              </a:spcBef>
              <a:spcAft>
                <a:spcPts val="900"/>
              </a:spcAft>
              <a:buNone/>
            </a:pPr>
            <a:r>
              <a:rPr lang="en-US"/>
              <a:t>Fifth level</a:t>
            </a:r>
            <a:endParaRPr lang="en-US" dirty="0"/>
          </a:p>
        </p:txBody>
      </p:sp>
      <p:sp>
        <p:nvSpPr>
          <p:cNvPr id="6" name="Date Placeholder 3"/>
          <p:cNvSpPr>
            <a:spLocks noGrp="1"/>
          </p:cNvSpPr>
          <p:nvPr>
            <p:ph type="dt" sz="half" idx="2"/>
          </p:nvPr>
        </p:nvSpPr>
        <p:spPr>
          <a:xfrm>
            <a:off x="404622" y="6203953"/>
            <a:ext cx="2457450" cy="365125"/>
          </a:xfrm>
          <a:prstGeom prst="rect">
            <a:avLst/>
          </a:prstGeom>
        </p:spPr>
        <p:txBody>
          <a:bodyPr vert="horz" lIns="91440" tIns="45720" rIns="91440" bIns="45720" rtlCol="0" anchor="ctr"/>
          <a:lstStyle>
            <a:lvl1pPr algn="l">
              <a:defRPr sz="900" baseline="0">
                <a:solidFill>
                  <a:schemeClr val="tx1">
                    <a:lumMod val="65000"/>
                    <a:lumOff val="35000"/>
                  </a:schemeClr>
                </a:solidFill>
              </a:defRPr>
            </a:lvl1pPr>
          </a:lstStyle>
          <a:p>
            <a:fld id="{8BEEBAAA-29B5-4AF5-BC5F-7E580C29002D}" type="datetimeFigureOut">
              <a:rPr lang="en-US" smtClean="0"/>
              <a:pPr/>
              <a:t>6/14/2020</a:t>
            </a:fld>
            <a:endParaRPr lang="en-US" dirty="0"/>
          </a:p>
        </p:txBody>
      </p:sp>
      <p:sp>
        <p:nvSpPr>
          <p:cNvPr id="7" name="Footer Placeholder 4"/>
          <p:cNvSpPr>
            <a:spLocks noGrp="1"/>
          </p:cNvSpPr>
          <p:nvPr>
            <p:ph type="ftr" sz="quarter" idx="3"/>
          </p:nvPr>
        </p:nvSpPr>
        <p:spPr>
          <a:xfrm>
            <a:off x="3486150" y="6203953"/>
            <a:ext cx="2171700" cy="365125"/>
          </a:xfrm>
          <a:prstGeom prst="rect">
            <a:avLst/>
          </a:prstGeom>
        </p:spPr>
        <p:txBody>
          <a:bodyPr vert="horz" lIns="91440" tIns="45720" rIns="91440" bIns="45720" rtlCol="0" anchor="ctr"/>
          <a:lstStyle>
            <a:lvl1pPr algn="ctr">
              <a:defRPr sz="900" baseline="0">
                <a:solidFill>
                  <a:schemeClr val="tx1">
                    <a:lumMod val="65000"/>
                    <a:lumOff val="35000"/>
                  </a:schemeClr>
                </a:solidFill>
              </a:defRPr>
            </a:lvl1pPr>
          </a:lstStyle>
          <a:p>
            <a:endParaRPr lang="en-US" dirty="0"/>
          </a:p>
        </p:txBody>
      </p:sp>
      <p:sp>
        <p:nvSpPr>
          <p:cNvPr id="8" name="Slide Number Placeholder 5"/>
          <p:cNvSpPr>
            <a:spLocks noGrp="1"/>
          </p:cNvSpPr>
          <p:nvPr>
            <p:ph type="sldNum" sz="quarter" idx="4"/>
          </p:nvPr>
        </p:nvSpPr>
        <p:spPr>
          <a:xfrm>
            <a:off x="6278945" y="6203953"/>
            <a:ext cx="2457450" cy="365125"/>
          </a:xfrm>
          <a:prstGeom prst="rect">
            <a:avLst/>
          </a:prstGeom>
        </p:spPr>
        <p:txBody>
          <a:bodyPr vert="horz" lIns="91440" tIns="45720" rIns="91440" bIns="45720" rtlCol="0" anchor="ctr"/>
          <a:lstStyle>
            <a:lvl1pPr algn="r">
              <a:defRPr sz="900" baseline="0">
                <a:solidFill>
                  <a:schemeClr val="tx1">
                    <a:lumMod val="65000"/>
                    <a:lumOff val="35000"/>
                  </a:schemeClr>
                </a:solidFill>
              </a:defRPr>
            </a:lvl1pPr>
          </a:lstStyle>
          <a:p>
            <a:fld id="{9860EDB8-5305-433F-BE41-D7A86D811DB3}" type="slidenum">
              <a:rPr lang="en-US" smtClean="0"/>
              <a:pPr/>
              <a:t>‹#›</a:t>
            </a:fld>
            <a:endParaRPr lang="en-US" dirty="0"/>
          </a:p>
        </p:txBody>
      </p:sp>
    </p:spTree>
    <p:extLst>
      <p:ext uri="{BB962C8B-B14F-4D97-AF65-F5344CB8AC3E}">
        <p14:creationId xmlns:p14="http://schemas.microsoft.com/office/powerpoint/2010/main" val="99722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9" name="Rectangle 8"/>
          <p:cNvSpPr/>
          <p:nvPr userDrawn="1"/>
        </p:nvSpPr>
        <p:spPr>
          <a:xfrm>
            <a:off x="191214" y="262785"/>
            <a:ext cx="8762287"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0" name="Rectangle 9"/>
          <p:cNvSpPr/>
          <p:nvPr userDrawn="1"/>
        </p:nvSpPr>
        <p:spPr bwMode="blackWhite">
          <a:xfrm>
            <a:off x="191213" y="262785"/>
            <a:ext cx="8761576" cy="207264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Title 1"/>
          <p:cNvSpPr>
            <a:spLocks noGrp="1"/>
          </p:cNvSpPr>
          <p:nvPr>
            <p:ph type="title"/>
          </p:nvPr>
        </p:nvSpPr>
        <p:spPr>
          <a:xfrm>
            <a:off x="390906" y="1536192"/>
            <a:ext cx="5157216" cy="640080"/>
          </a:xfrm>
        </p:spPr>
        <p:txBody>
          <a:bodyPr>
            <a:normAutofit/>
          </a:bodyPr>
          <a:lstStyle>
            <a:lvl1pPr>
              <a:defRPr sz="2700">
                <a:solidFill>
                  <a:schemeClr val="bg1"/>
                </a:solidFill>
              </a:defRPr>
            </a:lvl1pPr>
          </a:lstStyle>
          <a:p>
            <a:r>
              <a:rPr lang="en-US"/>
              <a:t>Click to edit Master title style</a:t>
            </a:r>
            <a:endParaRPr lang="en-US" dirty="0"/>
          </a:p>
        </p:txBody>
      </p:sp>
      <p:sp>
        <p:nvSpPr>
          <p:cNvPr id="7" name="Content Placeholder 6"/>
          <p:cNvSpPr>
            <a:spLocks noGrp="1"/>
          </p:cNvSpPr>
          <p:nvPr>
            <p:ph sz="quarter" idx="13"/>
          </p:nvPr>
        </p:nvSpPr>
        <p:spPr>
          <a:xfrm>
            <a:off x="404622" y="2560320"/>
            <a:ext cx="7084314" cy="3977640"/>
          </a:xfrm>
        </p:spPr>
        <p:txBody>
          <a:bodyPr vert="horz" lIns="91440" tIns="45720" rIns="91440" bIns="45720" rtlCol="0">
            <a:normAutofit/>
          </a:bodyPr>
          <a:lstStyle>
            <a:lvl1pPr>
              <a:defRPr lang="en-US" sz="1800" smtClean="0">
                <a:solidFill>
                  <a:schemeClr val="tx1">
                    <a:lumMod val="75000"/>
                    <a:lumOff val="25000"/>
                  </a:schemeClr>
                </a:solidFill>
                <a:latin typeface="+mj-lt"/>
              </a:defRPr>
            </a:lvl1pPr>
            <a:lvl2pPr>
              <a:defRPr lang="en-US" sz="900" dirty="0" smtClean="0">
                <a:solidFill>
                  <a:schemeClr val="tx1">
                    <a:lumMod val="75000"/>
                    <a:lumOff val="25000"/>
                  </a:schemeClr>
                </a:solidFill>
              </a:defRPr>
            </a:lvl2pPr>
            <a:lvl3pPr>
              <a:defRPr lang="en-US" sz="900" dirty="0" smtClean="0">
                <a:solidFill>
                  <a:schemeClr val="tx1">
                    <a:lumMod val="75000"/>
                    <a:lumOff val="25000"/>
                  </a:schemeClr>
                </a:solidFill>
              </a:defRPr>
            </a:lvl3pPr>
            <a:lvl4pPr>
              <a:defRPr lang="en-US" sz="900" dirty="0" smtClean="0">
                <a:solidFill>
                  <a:schemeClr val="tx1">
                    <a:lumMod val="75000"/>
                    <a:lumOff val="25000"/>
                  </a:schemeClr>
                </a:solidFill>
              </a:defRPr>
            </a:lvl4pPr>
            <a:lvl5pPr>
              <a:defRPr lang="en-US" sz="900" dirty="0">
                <a:solidFill>
                  <a:schemeClr val="tx1">
                    <a:lumMod val="75000"/>
                    <a:lumOff val="25000"/>
                  </a:schemeClr>
                </a:solidFill>
              </a:defRPr>
            </a:lvl5pPr>
          </a:lstStyle>
          <a:p>
            <a:pPr marL="0" lvl="0" indent="0">
              <a:lnSpc>
                <a:spcPct val="150000"/>
              </a:lnSpc>
              <a:spcBef>
                <a:spcPts val="750"/>
              </a:spcBef>
              <a:spcAft>
                <a:spcPts val="900"/>
              </a:spcAft>
              <a:buNone/>
            </a:pPr>
            <a:r>
              <a:rPr lang="en-US"/>
              <a:t>Click to edit Master text styles</a:t>
            </a:r>
          </a:p>
          <a:p>
            <a:pPr marL="0" lvl="1" indent="0">
              <a:lnSpc>
                <a:spcPct val="150000"/>
              </a:lnSpc>
              <a:spcBef>
                <a:spcPts val="750"/>
              </a:spcBef>
              <a:spcAft>
                <a:spcPts val="900"/>
              </a:spcAft>
              <a:buNone/>
            </a:pPr>
            <a:r>
              <a:rPr lang="en-US"/>
              <a:t>Second level</a:t>
            </a:r>
          </a:p>
          <a:p>
            <a:pPr marL="0" lvl="2" indent="0">
              <a:lnSpc>
                <a:spcPct val="150000"/>
              </a:lnSpc>
              <a:spcBef>
                <a:spcPts val="750"/>
              </a:spcBef>
              <a:spcAft>
                <a:spcPts val="900"/>
              </a:spcAft>
              <a:buNone/>
            </a:pPr>
            <a:r>
              <a:rPr lang="en-US"/>
              <a:t>Third level</a:t>
            </a:r>
          </a:p>
          <a:p>
            <a:pPr marL="0" lvl="3" indent="0">
              <a:lnSpc>
                <a:spcPct val="150000"/>
              </a:lnSpc>
              <a:spcBef>
                <a:spcPts val="750"/>
              </a:spcBef>
              <a:spcAft>
                <a:spcPts val="900"/>
              </a:spcAft>
              <a:buNone/>
            </a:pPr>
            <a:r>
              <a:rPr lang="en-US"/>
              <a:t>Fourth level</a:t>
            </a:r>
          </a:p>
          <a:p>
            <a:pPr marL="0" lvl="4" indent="0">
              <a:lnSpc>
                <a:spcPct val="150000"/>
              </a:lnSpc>
              <a:spcBef>
                <a:spcPts val="750"/>
              </a:spcBef>
              <a:spcAft>
                <a:spcPts val="900"/>
              </a:spcAft>
              <a:buNone/>
            </a:pPr>
            <a:r>
              <a:rPr lang="en-US"/>
              <a:t>Fifth level</a:t>
            </a:r>
            <a:endParaRPr lang="en-US" dirty="0"/>
          </a:p>
        </p:txBody>
      </p:sp>
    </p:spTree>
    <p:extLst>
      <p:ext uri="{BB962C8B-B14F-4D97-AF65-F5344CB8AC3E}">
        <p14:creationId xmlns:p14="http://schemas.microsoft.com/office/powerpoint/2010/main" val="406600287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192024" y="265177"/>
            <a:ext cx="8762287"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350" dirty="0"/>
          </a:p>
        </p:txBody>
      </p:sp>
      <p:sp>
        <p:nvSpPr>
          <p:cNvPr id="2" name="Title Placeholder 1"/>
          <p:cNvSpPr>
            <a:spLocks noGrp="1"/>
          </p:cNvSpPr>
          <p:nvPr>
            <p:ph type="title"/>
          </p:nvPr>
        </p:nvSpPr>
        <p:spPr>
          <a:xfrm>
            <a:off x="390906" y="448056"/>
            <a:ext cx="5157216" cy="64008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404622" y="1435608"/>
            <a:ext cx="3312414" cy="39776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04622" y="6203953"/>
            <a:ext cx="2457450" cy="365125"/>
          </a:xfrm>
          <a:prstGeom prst="rect">
            <a:avLst/>
          </a:prstGeom>
        </p:spPr>
        <p:txBody>
          <a:bodyPr vert="horz" lIns="91440" tIns="45720" rIns="91440" bIns="45720" rtlCol="0" anchor="ctr"/>
          <a:lstStyle>
            <a:lvl1pPr algn="l">
              <a:defRPr sz="900" baseline="0">
                <a:solidFill>
                  <a:schemeClr val="tx1">
                    <a:lumMod val="65000"/>
                    <a:lumOff val="35000"/>
                  </a:schemeClr>
                </a:solidFill>
              </a:defRPr>
            </a:lvl1pPr>
          </a:lstStyle>
          <a:p>
            <a:fld id="{8BEEBAAA-29B5-4AF5-BC5F-7E580C29002D}" type="datetimeFigureOut">
              <a:rPr lang="en-US" smtClean="0"/>
              <a:pPr/>
              <a:t>6/14/2020</a:t>
            </a:fld>
            <a:endParaRPr lang="en-US" dirty="0"/>
          </a:p>
        </p:txBody>
      </p:sp>
      <p:sp>
        <p:nvSpPr>
          <p:cNvPr id="5" name="Footer Placeholder 4"/>
          <p:cNvSpPr>
            <a:spLocks noGrp="1"/>
          </p:cNvSpPr>
          <p:nvPr>
            <p:ph type="ftr" sz="quarter" idx="3"/>
          </p:nvPr>
        </p:nvSpPr>
        <p:spPr>
          <a:xfrm>
            <a:off x="3486150" y="6203953"/>
            <a:ext cx="2171700" cy="365125"/>
          </a:xfrm>
          <a:prstGeom prst="rect">
            <a:avLst/>
          </a:prstGeom>
        </p:spPr>
        <p:txBody>
          <a:bodyPr vert="horz" lIns="91440" tIns="45720" rIns="91440" bIns="45720" rtlCol="0" anchor="ctr"/>
          <a:lstStyle>
            <a:lvl1pPr algn="ctr">
              <a:defRPr sz="900" baseline="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6281928" y="6203953"/>
            <a:ext cx="2457450" cy="365125"/>
          </a:xfrm>
          <a:prstGeom prst="rect">
            <a:avLst/>
          </a:prstGeom>
        </p:spPr>
        <p:txBody>
          <a:bodyPr vert="horz" lIns="91440" tIns="45720" rIns="91440" bIns="45720" rtlCol="0" anchor="ctr"/>
          <a:lstStyle>
            <a:lvl1pPr algn="r">
              <a:defRPr sz="900" baseline="0">
                <a:solidFill>
                  <a:schemeClr val="tx1">
                    <a:lumMod val="65000"/>
                    <a:lumOff val="35000"/>
                  </a:schemeClr>
                </a:solidFill>
              </a:defRPr>
            </a:lvl1pPr>
          </a:lstStyle>
          <a:p>
            <a:fld id="{9860EDB8-5305-433F-BE41-D7A86D811DB3}" type="slidenum">
              <a:rPr lang="en-US" smtClean="0"/>
              <a:pPr/>
              <a:t>‹#›</a:t>
            </a:fld>
            <a:endParaRPr lang="en-US" dirty="0"/>
          </a:p>
        </p:txBody>
      </p:sp>
      <p:cxnSp>
        <p:nvCxnSpPr>
          <p:cNvPr id="8" name="Straight Connector 7"/>
          <p:cNvCxnSpPr/>
          <p:nvPr userDrawn="1"/>
        </p:nvCxnSpPr>
        <p:spPr>
          <a:xfrm>
            <a:off x="453326" y="1196392"/>
            <a:ext cx="8237349"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191646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Lst>
  <p:txStyles>
    <p:titleStyle>
      <a:lvl1pPr algn="l" defTabSz="685800" rtl="0" eaLnBrk="1" latinLnBrk="0" hangingPunct="1">
        <a:spcBef>
          <a:spcPct val="0"/>
        </a:spcBef>
        <a:buNone/>
        <a:defRPr sz="2100" kern="1200">
          <a:solidFill>
            <a:schemeClr val="tx1"/>
          </a:solidFill>
          <a:latin typeface="+mj-lt"/>
          <a:ea typeface="+mj-ea"/>
          <a:cs typeface="+mj-cs"/>
        </a:defRPr>
      </a:lvl1pPr>
    </p:titleStyle>
    <p:bodyStyle>
      <a:lvl1pPr marL="0" indent="0" algn="l" defTabSz="685800" rtl="0" eaLnBrk="1" latinLnBrk="0" hangingPunct="1">
        <a:lnSpc>
          <a:spcPct val="150000"/>
        </a:lnSpc>
        <a:spcBef>
          <a:spcPts val="750"/>
        </a:spcBef>
        <a:spcAft>
          <a:spcPts val="900"/>
        </a:spcAft>
        <a:buFontTx/>
        <a:buNone/>
        <a:defRPr lang="en-US" sz="900" kern="1200" dirty="0">
          <a:solidFill>
            <a:schemeClr val="tx1"/>
          </a:solidFill>
          <a:latin typeface="+mn-lt"/>
          <a:ea typeface="+mn-ea"/>
          <a:cs typeface="+mn-cs"/>
        </a:defRPr>
      </a:lvl1pPr>
      <a:lvl2pPr marL="171450" indent="-171450" algn="l" defTabSz="685800" rtl="0" eaLnBrk="1" latinLnBrk="0" hangingPunct="1">
        <a:lnSpc>
          <a:spcPct val="150000"/>
        </a:lnSpc>
        <a:spcBef>
          <a:spcPts val="750"/>
        </a:spcBef>
        <a:spcAft>
          <a:spcPts val="900"/>
        </a:spcAft>
        <a:buFont typeface="Arial" panose="020B0604020202020204" pitchFamily="34" charset="0"/>
        <a:buChar char="•"/>
        <a:defRPr lang="en-US" sz="900" kern="1200" dirty="0">
          <a:solidFill>
            <a:schemeClr val="tx1"/>
          </a:solidFill>
          <a:latin typeface="+mn-lt"/>
          <a:ea typeface="+mn-ea"/>
          <a:cs typeface="+mn-cs"/>
        </a:defRPr>
      </a:lvl2pPr>
      <a:lvl3pPr marL="514350" indent="-171450" algn="l" defTabSz="685800" rtl="0" eaLnBrk="1" latinLnBrk="0" hangingPunct="1">
        <a:lnSpc>
          <a:spcPct val="150000"/>
        </a:lnSpc>
        <a:spcBef>
          <a:spcPts val="750"/>
        </a:spcBef>
        <a:spcAft>
          <a:spcPts val="900"/>
        </a:spcAft>
        <a:buFont typeface="Arial" panose="020B0604020202020204" pitchFamily="34" charset="0"/>
        <a:buChar char="•"/>
        <a:defRPr lang="en-US" sz="900" kern="1200" dirty="0">
          <a:solidFill>
            <a:schemeClr val="tx1"/>
          </a:solidFill>
          <a:latin typeface="+mn-lt"/>
          <a:ea typeface="+mn-ea"/>
          <a:cs typeface="+mn-cs"/>
        </a:defRPr>
      </a:lvl3pPr>
      <a:lvl4pPr marL="857250" indent="-171450" algn="l" defTabSz="685800" rtl="0" eaLnBrk="1" latinLnBrk="0" hangingPunct="1">
        <a:lnSpc>
          <a:spcPct val="150000"/>
        </a:lnSpc>
        <a:spcBef>
          <a:spcPts val="750"/>
        </a:spcBef>
        <a:spcAft>
          <a:spcPts val="900"/>
        </a:spcAft>
        <a:buFont typeface="Arial" panose="020B0604020202020204" pitchFamily="34" charset="0"/>
        <a:buChar char="•"/>
        <a:defRPr lang="en-US" sz="900" kern="1200" dirty="0" smtClean="0">
          <a:solidFill>
            <a:schemeClr val="tx1"/>
          </a:solidFill>
          <a:latin typeface="+mn-lt"/>
          <a:ea typeface="+mn-ea"/>
          <a:cs typeface="+mn-cs"/>
        </a:defRPr>
      </a:lvl4pPr>
      <a:lvl5pPr marL="1200150" indent="-171450" algn="l" defTabSz="685800" rtl="0" eaLnBrk="1" latinLnBrk="0" hangingPunct="1">
        <a:lnSpc>
          <a:spcPct val="150000"/>
        </a:lnSpc>
        <a:spcBef>
          <a:spcPts val="750"/>
        </a:spcBef>
        <a:spcAft>
          <a:spcPts val="900"/>
        </a:spcAft>
        <a:buFont typeface="Arial" panose="020B0604020202020204" pitchFamily="34" charset="0"/>
        <a:buChar char="•"/>
        <a:defRPr lang="en-US" sz="900" kern="1200" dirty="0" smtClean="0">
          <a:solidFill>
            <a:schemeClr val="tx1"/>
          </a:solidFill>
          <a:latin typeface="+mn-lt"/>
          <a:ea typeface="+mn-ea"/>
          <a:cs typeface="+mn-cs"/>
        </a:defRPr>
      </a:lvl5pPr>
      <a:lvl6pPr marL="1543050" indent="-171450" algn="l" defTabSz="685800" rtl="0" eaLnBrk="1" latinLnBrk="0" hangingPunct="1">
        <a:lnSpc>
          <a:spcPct val="150000"/>
        </a:lnSpc>
        <a:spcBef>
          <a:spcPts val="750"/>
        </a:spcBef>
        <a:spcAft>
          <a:spcPts val="900"/>
        </a:spcAft>
        <a:buFont typeface="Arial" panose="020B0604020202020204" pitchFamily="34" charset="0"/>
        <a:buChar char="•"/>
        <a:defRPr lang="en-US" sz="900" kern="1200" dirty="0" smtClean="0">
          <a:solidFill>
            <a:schemeClr val="tx1"/>
          </a:solidFill>
          <a:latin typeface="+mn-lt"/>
          <a:ea typeface="+mn-ea"/>
          <a:cs typeface="+mn-cs"/>
        </a:defRPr>
      </a:lvl6pPr>
      <a:lvl7pPr marL="1885950" indent="-171450" algn="l" defTabSz="685800" rtl="0" eaLnBrk="1" latinLnBrk="0" hangingPunct="1">
        <a:lnSpc>
          <a:spcPct val="150000"/>
        </a:lnSpc>
        <a:spcBef>
          <a:spcPts val="750"/>
        </a:spcBef>
        <a:spcAft>
          <a:spcPts val="900"/>
        </a:spcAft>
        <a:buFont typeface="Arial" panose="020B0604020202020204" pitchFamily="34" charset="0"/>
        <a:buChar char="•"/>
        <a:defRPr lang="en-US" sz="900" kern="1200" dirty="0" smtClean="0">
          <a:solidFill>
            <a:schemeClr val="tx1"/>
          </a:solidFill>
          <a:latin typeface="+mn-lt"/>
          <a:ea typeface="+mn-ea"/>
          <a:cs typeface="+mn-cs"/>
        </a:defRPr>
      </a:lvl7pPr>
      <a:lvl8pPr marL="2228850" indent="-171450" algn="l" defTabSz="685800" rtl="0" eaLnBrk="1" latinLnBrk="0" hangingPunct="1">
        <a:lnSpc>
          <a:spcPct val="150000"/>
        </a:lnSpc>
        <a:spcBef>
          <a:spcPts val="750"/>
        </a:spcBef>
        <a:spcAft>
          <a:spcPts val="900"/>
        </a:spcAft>
        <a:buFont typeface="Arial" panose="020B0604020202020204" pitchFamily="34" charset="0"/>
        <a:buChar char="•"/>
        <a:defRPr lang="en-US" sz="900" kern="1200" dirty="0" smtClean="0">
          <a:solidFill>
            <a:schemeClr val="tx1"/>
          </a:solidFill>
          <a:latin typeface="+mn-lt"/>
          <a:ea typeface="+mn-ea"/>
          <a:cs typeface="+mn-cs"/>
        </a:defRPr>
      </a:lvl8pPr>
      <a:lvl9pPr marL="2571750" indent="-171450" algn="l" defTabSz="685800" rtl="0" eaLnBrk="1" latinLnBrk="0" hangingPunct="1">
        <a:lnSpc>
          <a:spcPct val="90000"/>
        </a:lnSpc>
        <a:spcBef>
          <a:spcPct val="30000"/>
        </a:spcBef>
        <a:buFont typeface="Arial" panose="020B0604020202020204" pitchFamily="34" charset="0"/>
        <a:buNone/>
        <a:defRPr sz="9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8650" y="2210345"/>
            <a:ext cx="7886700" cy="830997"/>
          </a:xfrm>
        </p:spPr>
        <p:txBody>
          <a:bodyPr anchor="ctr" anchorCtr="0">
            <a:spAutoFit/>
          </a:bodyPr>
          <a:lstStyle/>
          <a:p>
            <a:r>
              <a:rPr lang="en-US" sz="4800" b="1" dirty="0">
                <a:solidFill>
                  <a:schemeClr val="bg1"/>
                </a:solidFill>
              </a:rPr>
              <a:t>Taking Every Thought Captive</a:t>
            </a:r>
          </a:p>
        </p:txBody>
      </p:sp>
      <p:sp>
        <p:nvSpPr>
          <p:cNvPr id="3" name="Subtitle 2"/>
          <p:cNvSpPr>
            <a:spLocks noGrp="1"/>
          </p:cNvSpPr>
          <p:nvPr>
            <p:ph type="subTitle" idx="4294967295"/>
          </p:nvPr>
        </p:nvSpPr>
        <p:spPr>
          <a:xfrm>
            <a:off x="641715" y="3057079"/>
            <a:ext cx="7187052" cy="577530"/>
          </a:xfrm>
        </p:spPr>
        <p:txBody>
          <a:bodyPr>
            <a:spAutoFit/>
          </a:bodyPr>
          <a:lstStyle/>
          <a:p>
            <a:r>
              <a:rPr lang="en-US" sz="2400" b="1" dirty="0">
                <a:solidFill>
                  <a:schemeClr val="bg1"/>
                </a:solidFill>
                <a:latin typeface="+mj-lt"/>
              </a:rPr>
              <a:t>2 Corinthians 10:1-11</a:t>
            </a:r>
          </a:p>
        </p:txBody>
      </p:sp>
    </p:spTree>
    <p:extLst>
      <p:ext uri="{BB962C8B-B14F-4D97-AF65-F5344CB8AC3E}">
        <p14:creationId xmlns:p14="http://schemas.microsoft.com/office/powerpoint/2010/main" val="2471807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6786" y="220293"/>
            <a:ext cx="6029734" cy="954107"/>
          </a:xfrm>
        </p:spPr>
        <p:txBody>
          <a:bodyPr>
            <a:spAutoFit/>
          </a:bodyPr>
          <a:lstStyle/>
          <a:p>
            <a:r>
              <a:rPr lang="en-US" sz="3200" i="1" dirty="0">
                <a:solidFill>
                  <a:schemeClr val="tx1"/>
                </a:solidFill>
                <a:latin typeface="Segoe UI Light" panose="020B0502040204020203" pitchFamily="34" charset="0"/>
                <a:cs typeface="Segoe UI Light" panose="020B0502040204020203" pitchFamily="34" charset="0"/>
              </a:rPr>
              <a:t>“</a:t>
            </a:r>
            <a:r>
              <a:rPr lang="en-US" sz="3200" b="1" i="1" dirty="0">
                <a:solidFill>
                  <a:schemeClr val="tx1"/>
                </a:solidFill>
                <a:latin typeface="Segoe UI Light" panose="020B0502040204020203" pitchFamily="34" charset="0"/>
                <a:cs typeface="Segoe UI Light" panose="020B0502040204020203" pitchFamily="34" charset="0"/>
              </a:rPr>
              <a:t>Taking every thought captive</a:t>
            </a:r>
            <a:r>
              <a:rPr lang="en-US" sz="3200" i="1" dirty="0">
                <a:solidFill>
                  <a:schemeClr val="tx1"/>
                </a:solidFill>
                <a:latin typeface="Segoe UI Light" panose="020B0502040204020203" pitchFamily="34" charset="0"/>
                <a:cs typeface="Segoe UI Light" panose="020B0502040204020203" pitchFamily="34" charset="0"/>
              </a:rPr>
              <a:t> …”</a:t>
            </a:r>
            <a:br>
              <a:rPr lang="en-US" sz="2800" i="1" dirty="0">
                <a:solidFill>
                  <a:schemeClr val="tx1"/>
                </a:solidFill>
                <a:latin typeface="Segoe UI Light" panose="020B0502040204020203" pitchFamily="34" charset="0"/>
                <a:cs typeface="Segoe UI Light" panose="020B0502040204020203" pitchFamily="34" charset="0"/>
              </a:rPr>
            </a:br>
            <a:r>
              <a:rPr lang="en-US" sz="2400" b="1" dirty="0">
                <a:solidFill>
                  <a:schemeClr val="tx1"/>
                </a:solidFill>
                <a:latin typeface="Segoe UI Light" panose="020B0502040204020203" pitchFamily="34" charset="0"/>
                <a:cs typeface="Segoe UI Light" panose="020B0502040204020203" pitchFamily="34" charset="0"/>
              </a:rPr>
              <a:t>2 Corinthians 10:5</a:t>
            </a:r>
            <a:endParaRPr lang="en-US" sz="2800" b="1" dirty="0">
              <a:solidFill>
                <a:schemeClr val="tx1"/>
              </a:solidFill>
              <a:latin typeface="Segoe UI Light" panose="020B0502040204020203" pitchFamily="34" charset="0"/>
              <a:cs typeface="Segoe UI Light" panose="020B0502040204020203" pitchFamily="34" charset="0"/>
            </a:endParaRPr>
          </a:p>
        </p:txBody>
      </p:sp>
      <p:sp>
        <p:nvSpPr>
          <p:cNvPr id="4" name="Content Placeholder 17">
            <a:extLst>
              <a:ext uri="{FF2B5EF4-FFF2-40B4-BE49-F238E27FC236}">
                <a16:creationId xmlns:a16="http://schemas.microsoft.com/office/drawing/2014/main" id="{BFAA7398-E3AB-4877-89AC-C66704D2314F}"/>
              </a:ext>
            </a:extLst>
          </p:cNvPr>
          <p:cNvSpPr txBox="1">
            <a:spLocks/>
          </p:cNvSpPr>
          <p:nvPr/>
        </p:nvSpPr>
        <p:spPr>
          <a:xfrm>
            <a:off x="406208" y="1352550"/>
            <a:ext cx="8299642" cy="4054956"/>
          </a:xfrm>
          <a:prstGeom prst="rect">
            <a:avLst/>
          </a:prstGeom>
        </p:spPr>
        <p:txBody>
          <a:bodyPr vert="horz" lIns="68580" tIns="34290" rIns="68580" bIns="34290" rtlCol="0">
            <a:sp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180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Proverbs 4:23, </a:t>
            </a:r>
            <a:r>
              <a:rPr kumimoji="0" lang="en-US" sz="2800" b="0" i="1" u="none" strike="noStrike" kern="1200" cap="none" spc="0" normalizeH="0" baseline="0" noProof="0" dirty="0">
                <a:ln>
                  <a:noFill/>
                </a:ln>
                <a:solidFill>
                  <a:prstClr val="black"/>
                </a:solidFill>
                <a:effectLst/>
                <a:uLnTx/>
                <a:uFillTx/>
                <a:latin typeface="Segoe UI"/>
                <a:ea typeface="+mn-ea"/>
                <a:cs typeface="+mn-cs"/>
              </a:rPr>
              <a:t>“</a:t>
            </a:r>
            <a:r>
              <a:rPr kumimoji="0" lang="en-US" sz="2800" b="1" i="1" u="none" strike="noStrike" kern="1200" cap="none" spc="0" normalizeH="0" baseline="0" noProof="0" dirty="0">
                <a:ln>
                  <a:noFill/>
                </a:ln>
                <a:solidFill>
                  <a:prstClr val="black"/>
                </a:solidFill>
                <a:effectLst/>
                <a:uLnTx/>
                <a:uFillTx/>
                <a:latin typeface="Segoe UI"/>
                <a:ea typeface="+mn-ea"/>
                <a:cs typeface="+mn-cs"/>
              </a:rPr>
              <a:t>Watch over your heart with all diligence, for from it flow the springs of life</a:t>
            </a:r>
            <a:r>
              <a:rPr kumimoji="0" lang="en-US" sz="2800" b="0" i="1" u="none" strike="noStrike" kern="1200" cap="none" spc="0" normalizeH="0" baseline="0" noProof="0" dirty="0">
                <a:ln>
                  <a:noFill/>
                </a:ln>
                <a:solidFill>
                  <a:prstClr val="black"/>
                </a:solidFill>
                <a:effectLst/>
                <a:uLnTx/>
                <a:uFillTx/>
                <a:latin typeface="Segoe UI"/>
                <a:ea typeface="+mn-ea"/>
                <a:cs typeface="+mn-cs"/>
              </a:rPr>
              <a:t>.”</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What about?</a:t>
            </a:r>
          </a:p>
          <a:p>
            <a:pPr marL="228600" marR="0" lvl="0" indent="-2286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Our entertainment?</a:t>
            </a:r>
          </a:p>
          <a:p>
            <a:pPr marL="228600" marR="0" lvl="0" indent="-2286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What we read?</a:t>
            </a:r>
          </a:p>
          <a:p>
            <a:pPr marL="228600" marR="0" lvl="0" indent="-2286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Our recreational activities?</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Segoe UI"/>
                <a:ea typeface="+mn-ea"/>
                <a:cs typeface="+mn-cs"/>
              </a:rPr>
              <a:t>We are able to choose what we allow into our minds!</a:t>
            </a:r>
          </a:p>
        </p:txBody>
      </p:sp>
    </p:spTree>
    <p:extLst>
      <p:ext uri="{BB962C8B-B14F-4D97-AF65-F5344CB8AC3E}">
        <p14:creationId xmlns:p14="http://schemas.microsoft.com/office/powerpoint/2010/main" val="292543082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6786" y="220293"/>
            <a:ext cx="6029734" cy="954107"/>
          </a:xfrm>
        </p:spPr>
        <p:txBody>
          <a:bodyPr>
            <a:spAutoFit/>
          </a:bodyPr>
          <a:lstStyle/>
          <a:p>
            <a:r>
              <a:rPr lang="en-US" sz="3200" i="1" dirty="0">
                <a:solidFill>
                  <a:schemeClr val="tx1"/>
                </a:solidFill>
                <a:latin typeface="Segoe UI Light" panose="020B0502040204020203" pitchFamily="34" charset="0"/>
                <a:cs typeface="Segoe UI Light" panose="020B0502040204020203" pitchFamily="34" charset="0"/>
              </a:rPr>
              <a:t>“</a:t>
            </a:r>
            <a:r>
              <a:rPr lang="en-US" sz="3200" b="1" i="1" dirty="0">
                <a:solidFill>
                  <a:schemeClr val="tx1"/>
                </a:solidFill>
                <a:latin typeface="Segoe UI Light" panose="020B0502040204020203" pitchFamily="34" charset="0"/>
                <a:cs typeface="Segoe UI Light" panose="020B0502040204020203" pitchFamily="34" charset="0"/>
              </a:rPr>
              <a:t>Taking every thought captive</a:t>
            </a:r>
            <a:r>
              <a:rPr lang="en-US" sz="3200" i="1" dirty="0">
                <a:solidFill>
                  <a:schemeClr val="tx1"/>
                </a:solidFill>
                <a:latin typeface="Segoe UI Light" panose="020B0502040204020203" pitchFamily="34" charset="0"/>
                <a:cs typeface="Segoe UI Light" panose="020B0502040204020203" pitchFamily="34" charset="0"/>
              </a:rPr>
              <a:t> …”</a:t>
            </a:r>
            <a:br>
              <a:rPr lang="en-US" sz="2800" i="1" dirty="0">
                <a:solidFill>
                  <a:schemeClr val="tx1"/>
                </a:solidFill>
                <a:latin typeface="Segoe UI Light" panose="020B0502040204020203" pitchFamily="34" charset="0"/>
                <a:cs typeface="Segoe UI Light" panose="020B0502040204020203" pitchFamily="34" charset="0"/>
              </a:rPr>
            </a:br>
            <a:r>
              <a:rPr lang="en-US" sz="2400" b="1" dirty="0">
                <a:solidFill>
                  <a:schemeClr val="tx1"/>
                </a:solidFill>
                <a:latin typeface="Segoe UI Light" panose="020B0502040204020203" pitchFamily="34" charset="0"/>
                <a:cs typeface="Segoe UI Light" panose="020B0502040204020203" pitchFamily="34" charset="0"/>
              </a:rPr>
              <a:t>2 Corinthians 10:5</a:t>
            </a:r>
            <a:endParaRPr lang="en-US" sz="2800" b="1" dirty="0">
              <a:solidFill>
                <a:schemeClr val="tx1"/>
              </a:solidFill>
              <a:latin typeface="Segoe UI Light" panose="020B0502040204020203" pitchFamily="34" charset="0"/>
              <a:cs typeface="Segoe UI Light" panose="020B0502040204020203" pitchFamily="34" charset="0"/>
            </a:endParaRPr>
          </a:p>
        </p:txBody>
      </p:sp>
      <p:sp>
        <p:nvSpPr>
          <p:cNvPr id="4" name="Content Placeholder 17">
            <a:extLst>
              <a:ext uri="{FF2B5EF4-FFF2-40B4-BE49-F238E27FC236}">
                <a16:creationId xmlns:a16="http://schemas.microsoft.com/office/drawing/2014/main" id="{BFAA7398-E3AB-4877-89AC-C66704D2314F}"/>
              </a:ext>
            </a:extLst>
          </p:cNvPr>
          <p:cNvSpPr txBox="1">
            <a:spLocks/>
          </p:cNvSpPr>
          <p:nvPr/>
        </p:nvSpPr>
        <p:spPr>
          <a:xfrm>
            <a:off x="406208" y="1352550"/>
            <a:ext cx="8299642" cy="2454518"/>
          </a:xfrm>
          <a:prstGeom prst="rect">
            <a:avLst/>
          </a:prstGeom>
        </p:spPr>
        <p:txBody>
          <a:bodyPr vert="horz" lIns="68580" tIns="34290" rIns="68580" bIns="34290" rtlCol="0">
            <a:sp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Segoe UI"/>
                <a:ea typeface="+mn-ea"/>
                <a:cs typeface="+mn-cs"/>
              </a:rPr>
              <a:t>Do we believe we can take every thought captive?</a:t>
            </a:r>
          </a:p>
          <a:p>
            <a:pPr marL="228600" marR="0" lvl="0" indent="-2286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Can we exercise self-control?</a:t>
            </a:r>
          </a:p>
          <a:p>
            <a:pPr marL="228600" marR="0" lvl="0" indent="-2286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Satan would have you to believe you can’t!</a:t>
            </a:r>
          </a:p>
          <a:p>
            <a:pPr marL="228600" marR="0" lvl="0" indent="-2286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We must take responsibility of our thoughts.</a:t>
            </a:r>
          </a:p>
        </p:txBody>
      </p:sp>
    </p:spTree>
    <p:extLst>
      <p:ext uri="{BB962C8B-B14F-4D97-AF65-F5344CB8AC3E}">
        <p14:creationId xmlns:p14="http://schemas.microsoft.com/office/powerpoint/2010/main" val="26108915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6786" y="220293"/>
            <a:ext cx="6029734" cy="954107"/>
          </a:xfrm>
        </p:spPr>
        <p:txBody>
          <a:bodyPr>
            <a:spAutoFit/>
          </a:bodyPr>
          <a:lstStyle/>
          <a:p>
            <a:r>
              <a:rPr lang="en-US" sz="3200" i="1" dirty="0">
                <a:solidFill>
                  <a:schemeClr val="tx1"/>
                </a:solidFill>
                <a:latin typeface="Segoe UI Light" panose="020B0502040204020203" pitchFamily="34" charset="0"/>
                <a:cs typeface="Segoe UI Light" panose="020B0502040204020203" pitchFamily="34" charset="0"/>
              </a:rPr>
              <a:t>“</a:t>
            </a:r>
            <a:r>
              <a:rPr lang="en-US" sz="3200" b="1" i="1" dirty="0">
                <a:solidFill>
                  <a:schemeClr val="tx1"/>
                </a:solidFill>
                <a:latin typeface="Segoe UI Light" panose="020B0502040204020203" pitchFamily="34" charset="0"/>
                <a:cs typeface="Segoe UI Light" panose="020B0502040204020203" pitchFamily="34" charset="0"/>
              </a:rPr>
              <a:t>Taking every thought captive</a:t>
            </a:r>
            <a:r>
              <a:rPr lang="en-US" sz="3200" i="1" dirty="0">
                <a:solidFill>
                  <a:schemeClr val="tx1"/>
                </a:solidFill>
                <a:latin typeface="Segoe UI Light" panose="020B0502040204020203" pitchFamily="34" charset="0"/>
                <a:cs typeface="Segoe UI Light" panose="020B0502040204020203" pitchFamily="34" charset="0"/>
              </a:rPr>
              <a:t> …”</a:t>
            </a:r>
            <a:br>
              <a:rPr lang="en-US" sz="2800" i="1" dirty="0">
                <a:solidFill>
                  <a:schemeClr val="tx1"/>
                </a:solidFill>
                <a:latin typeface="Segoe UI Light" panose="020B0502040204020203" pitchFamily="34" charset="0"/>
                <a:cs typeface="Segoe UI Light" panose="020B0502040204020203" pitchFamily="34" charset="0"/>
              </a:rPr>
            </a:br>
            <a:r>
              <a:rPr lang="en-US" sz="2400" b="1" dirty="0">
                <a:solidFill>
                  <a:schemeClr val="tx1"/>
                </a:solidFill>
                <a:latin typeface="Segoe UI Light" panose="020B0502040204020203" pitchFamily="34" charset="0"/>
                <a:cs typeface="Segoe UI Light" panose="020B0502040204020203" pitchFamily="34" charset="0"/>
              </a:rPr>
              <a:t>2 Corinthians 10:5</a:t>
            </a:r>
            <a:endParaRPr lang="en-US" sz="2800" b="1" dirty="0">
              <a:solidFill>
                <a:schemeClr val="tx1"/>
              </a:solidFill>
              <a:latin typeface="Segoe UI Light" panose="020B0502040204020203" pitchFamily="34" charset="0"/>
              <a:cs typeface="Segoe UI Light" panose="020B0502040204020203" pitchFamily="34" charset="0"/>
            </a:endParaRPr>
          </a:p>
        </p:txBody>
      </p:sp>
      <p:sp>
        <p:nvSpPr>
          <p:cNvPr id="4" name="Content Placeholder 17">
            <a:extLst>
              <a:ext uri="{FF2B5EF4-FFF2-40B4-BE49-F238E27FC236}">
                <a16:creationId xmlns:a16="http://schemas.microsoft.com/office/drawing/2014/main" id="{BFAA7398-E3AB-4877-89AC-C66704D2314F}"/>
              </a:ext>
            </a:extLst>
          </p:cNvPr>
          <p:cNvSpPr txBox="1">
            <a:spLocks/>
          </p:cNvSpPr>
          <p:nvPr/>
        </p:nvSpPr>
        <p:spPr>
          <a:xfrm>
            <a:off x="406208" y="1352550"/>
            <a:ext cx="8299642" cy="3670236"/>
          </a:xfrm>
          <a:prstGeom prst="rect">
            <a:avLst/>
          </a:prstGeom>
        </p:spPr>
        <p:txBody>
          <a:bodyPr vert="horz" lIns="68580" tIns="34290" rIns="68580" bIns="34290" rtlCol="0">
            <a:sp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kumimoji="0" lang="en-US" sz="2800" b="0" i="1" u="none" strike="noStrike" kern="1200" cap="none" spc="0" normalizeH="0" baseline="0" noProof="0" dirty="0">
                <a:ln>
                  <a:noFill/>
                </a:ln>
                <a:solidFill>
                  <a:prstClr val="black"/>
                </a:solidFill>
                <a:effectLst/>
                <a:uLnTx/>
                <a:uFillTx/>
                <a:latin typeface="Segoe UI"/>
                <a:ea typeface="+mn-ea"/>
                <a:cs typeface="+mn-cs"/>
              </a:rPr>
              <a:t>“Finally, brethren, whatever is true, whatever is honorable, whatever is right, whatever is pure, whatever is lovely, whatever is of good repute, if there is any excellence and if anything worthy of praise, </a:t>
            </a:r>
            <a:r>
              <a:rPr kumimoji="0" lang="en-US" sz="2800" b="1" i="1" u="none" strike="noStrike" kern="1200" cap="none" spc="0" normalizeH="0" baseline="0" noProof="0" dirty="0">
                <a:ln>
                  <a:noFill/>
                </a:ln>
                <a:solidFill>
                  <a:prstClr val="black"/>
                </a:solidFill>
                <a:effectLst/>
                <a:uLnTx/>
                <a:uFillTx/>
                <a:latin typeface="Segoe UI"/>
                <a:ea typeface="+mn-ea"/>
                <a:cs typeface="+mn-cs"/>
              </a:rPr>
              <a:t>dwell on these things</a:t>
            </a:r>
            <a:r>
              <a:rPr kumimoji="0" lang="en-US" sz="2800" b="0" i="1" u="none" strike="noStrike" kern="1200" cap="none" spc="0" normalizeH="0" baseline="0" noProof="0" dirty="0">
                <a:ln>
                  <a:noFill/>
                </a:ln>
                <a:solidFill>
                  <a:prstClr val="black"/>
                </a:solidFill>
                <a:effectLst/>
                <a:uLnTx/>
                <a:uFillTx/>
                <a:latin typeface="Segoe UI"/>
                <a:ea typeface="+mn-ea"/>
                <a:cs typeface="+mn-cs"/>
              </a:rPr>
              <a:t>.” </a:t>
            </a:r>
            <a:r>
              <a:rPr kumimoji="0" lang="en-US" sz="2800" b="0" i="0" u="none" strike="noStrike" kern="1200" cap="none" spc="0" normalizeH="0" baseline="0" noProof="0" dirty="0">
                <a:ln>
                  <a:noFill/>
                </a:ln>
                <a:solidFill>
                  <a:prstClr val="black"/>
                </a:solidFill>
                <a:effectLst/>
                <a:uLnTx/>
                <a:uFillTx/>
                <a:latin typeface="Segoe UI"/>
                <a:ea typeface="+mn-ea"/>
                <a:cs typeface="+mn-cs"/>
              </a:rPr>
              <a:t>(Philippians 4:8)</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These battles within must be fought the same way: by </a:t>
            </a:r>
            <a:r>
              <a:rPr kumimoji="0" lang="en-US" sz="2800" b="0" i="1" u="none" strike="noStrike" kern="1200" cap="none" spc="0" normalizeH="0" baseline="0" noProof="0" dirty="0">
                <a:ln>
                  <a:noFill/>
                </a:ln>
                <a:solidFill>
                  <a:prstClr val="black"/>
                </a:solidFill>
                <a:effectLst/>
                <a:uLnTx/>
                <a:uFillTx/>
                <a:latin typeface="Segoe UI"/>
                <a:ea typeface="+mn-ea"/>
                <a:cs typeface="+mn-cs"/>
              </a:rPr>
              <a:t>“taking every thought captive to the obedience of Christ.”</a:t>
            </a:r>
          </a:p>
        </p:txBody>
      </p:sp>
    </p:spTree>
    <p:extLst>
      <p:ext uri="{BB962C8B-B14F-4D97-AF65-F5344CB8AC3E}">
        <p14:creationId xmlns:p14="http://schemas.microsoft.com/office/powerpoint/2010/main" val="5747389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6786" y="220293"/>
            <a:ext cx="6029734" cy="954107"/>
          </a:xfrm>
        </p:spPr>
        <p:txBody>
          <a:bodyPr>
            <a:spAutoFit/>
          </a:bodyPr>
          <a:lstStyle/>
          <a:p>
            <a:r>
              <a:rPr lang="en-US" sz="3200" i="1" dirty="0">
                <a:solidFill>
                  <a:schemeClr val="tx1"/>
                </a:solidFill>
                <a:latin typeface="Segoe UI Light" panose="020B0502040204020203" pitchFamily="34" charset="0"/>
                <a:cs typeface="Segoe UI Light" panose="020B0502040204020203" pitchFamily="34" charset="0"/>
              </a:rPr>
              <a:t>“</a:t>
            </a:r>
            <a:r>
              <a:rPr lang="en-US" sz="3200" b="1" i="1" dirty="0">
                <a:solidFill>
                  <a:schemeClr val="tx1"/>
                </a:solidFill>
                <a:latin typeface="Segoe UI Light" panose="020B0502040204020203" pitchFamily="34" charset="0"/>
                <a:cs typeface="Segoe UI Light" panose="020B0502040204020203" pitchFamily="34" charset="0"/>
              </a:rPr>
              <a:t>Taking every thought captive</a:t>
            </a:r>
            <a:r>
              <a:rPr lang="en-US" sz="3200" i="1" dirty="0">
                <a:solidFill>
                  <a:schemeClr val="tx1"/>
                </a:solidFill>
                <a:latin typeface="Segoe UI Light" panose="020B0502040204020203" pitchFamily="34" charset="0"/>
                <a:cs typeface="Segoe UI Light" panose="020B0502040204020203" pitchFamily="34" charset="0"/>
              </a:rPr>
              <a:t> …”</a:t>
            </a:r>
            <a:br>
              <a:rPr lang="en-US" sz="2800" i="1" dirty="0">
                <a:solidFill>
                  <a:schemeClr val="tx1"/>
                </a:solidFill>
                <a:latin typeface="Segoe UI Light" panose="020B0502040204020203" pitchFamily="34" charset="0"/>
                <a:cs typeface="Segoe UI Light" panose="020B0502040204020203" pitchFamily="34" charset="0"/>
              </a:rPr>
            </a:br>
            <a:r>
              <a:rPr lang="en-US" sz="2400" b="1" dirty="0">
                <a:solidFill>
                  <a:schemeClr val="tx1"/>
                </a:solidFill>
                <a:latin typeface="Segoe UI Light" panose="020B0502040204020203" pitchFamily="34" charset="0"/>
                <a:cs typeface="Segoe UI Light" panose="020B0502040204020203" pitchFamily="34" charset="0"/>
              </a:rPr>
              <a:t>2 Corinthians 10:5</a:t>
            </a:r>
            <a:endParaRPr lang="en-US" sz="2800" b="1" dirty="0">
              <a:solidFill>
                <a:schemeClr val="tx1"/>
              </a:solidFill>
              <a:latin typeface="Segoe UI Light" panose="020B0502040204020203" pitchFamily="34" charset="0"/>
              <a:cs typeface="Segoe UI Light" panose="020B0502040204020203" pitchFamily="34" charset="0"/>
            </a:endParaRPr>
          </a:p>
        </p:txBody>
      </p:sp>
      <p:sp>
        <p:nvSpPr>
          <p:cNvPr id="4" name="Content Placeholder 17">
            <a:extLst>
              <a:ext uri="{FF2B5EF4-FFF2-40B4-BE49-F238E27FC236}">
                <a16:creationId xmlns:a16="http://schemas.microsoft.com/office/drawing/2014/main" id="{BFAA7398-E3AB-4877-89AC-C66704D2314F}"/>
              </a:ext>
            </a:extLst>
          </p:cNvPr>
          <p:cNvSpPr txBox="1">
            <a:spLocks/>
          </p:cNvSpPr>
          <p:nvPr/>
        </p:nvSpPr>
        <p:spPr>
          <a:xfrm>
            <a:off x="406208" y="1352550"/>
            <a:ext cx="8299642" cy="3824124"/>
          </a:xfrm>
          <a:prstGeom prst="rect">
            <a:avLst/>
          </a:prstGeom>
        </p:spPr>
        <p:txBody>
          <a:bodyPr vert="horz" lIns="68580" tIns="34290" rIns="68580" bIns="34290" rtlCol="0">
            <a:sp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US" sz="2800" b="0" i="1" u="none" strike="noStrike" kern="1200" cap="none" spc="0" normalizeH="0" baseline="0" noProof="0" dirty="0">
                <a:ln>
                  <a:noFill/>
                </a:ln>
                <a:solidFill>
                  <a:prstClr val="black"/>
                </a:solidFill>
                <a:effectLst/>
                <a:uLnTx/>
                <a:uFillTx/>
                <a:latin typeface="Segoe UI"/>
                <a:ea typeface="+mn-ea"/>
                <a:cs typeface="+mn-cs"/>
              </a:rPr>
              <a:t>“</a:t>
            </a:r>
            <a:r>
              <a:rPr kumimoji="0" lang="en-US" sz="2800" b="1" i="1" u="none" strike="noStrike" kern="1200" cap="none" spc="0" normalizeH="0" baseline="0" noProof="0" dirty="0">
                <a:ln>
                  <a:noFill/>
                </a:ln>
                <a:solidFill>
                  <a:prstClr val="black"/>
                </a:solidFill>
                <a:effectLst/>
                <a:uLnTx/>
                <a:uFillTx/>
                <a:latin typeface="Segoe UI"/>
                <a:ea typeface="+mn-ea"/>
                <a:cs typeface="+mn-cs"/>
              </a:rPr>
              <a:t>To the obedience of Christ</a:t>
            </a:r>
            <a:r>
              <a:rPr kumimoji="0" lang="en-US" sz="2800" b="0" i="1" u="none" strike="noStrike" kern="1200" cap="none" spc="0" normalizeH="0" baseline="0" noProof="0" dirty="0">
                <a:ln>
                  <a:noFill/>
                </a:ln>
                <a:solidFill>
                  <a:prstClr val="black"/>
                </a:solidFill>
                <a:effectLst/>
                <a:uLnTx/>
                <a:uFillTx/>
                <a:latin typeface="Segoe UI"/>
                <a:ea typeface="+mn-ea"/>
                <a:cs typeface="+mn-cs"/>
              </a:rPr>
              <a:t> …”</a:t>
            </a:r>
          </a:p>
          <a:p>
            <a:pPr marL="228600" marR="0" lvl="0" indent="-2286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Romans 12:1-2 – as a living sacrifice.</a:t>
            </a:r>
          </a:p>
          <a:p>
            <a:pPr marL="228600" marR="0" lvl="0" indent="-2286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Galatians 2:20 – is Christ living in us?</a:t>
            </a:r>
          </a:p>
          <a:p>
            <a:pPr marL="228600" marR="0" lvl="0" indent="-2286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Ephesians 4:12-15 – is our standard </a:t>
            </a:r>
            <a:r>
              <a:rPr kumimoji="0" lang="en-US" sz="2800" b="0" i="1" u="none" strike="noStrike" kern="1200" cap="none" spc="0" normalizeH="0" baseline="0" noProof="0" dirty="0">
                <a:ln>
                  <a:noFill/>
                </a:ln>
                <a:solidFill>
                  <a:prstClr val="black"/>
                </a:solidFill>
                <a:effectLst/>
                <a:uLnTx/>
                <a:uFillTx/>
                <a:latin typeface="Segoe UI"/>
                <a:ea typeface="+mn-ea"/>
                <a:cs typeface="+mn-cs"/>
              </a:rPr>
              <a:t>“the measure of the stature which belongs to the fulness of Christ”</a:t>
            </a:r>
            <a:r>
              <a:rPr kumimoji="0" lang="en-US" sz="2800" b="0" i="0" u="none" strike="noStrike" kern="1200" cap="none" spc="0" normalizeH="0" baseline="0" noProof="0" dirty="0">
                <a:ln>
                  <a:noFill/>
                </a:ln>
                <a:solidFill>
                  <a:prstClr val="black"/>
                </a:solidFill>
                <a:effectLst/>
                <a:uLnTx/>
                <a:uFillTx/>
                <a:latin typeface="Segoe UI"/>
                <a:ea typeface="+mn-ea"/>
                <a:cs typeface="+mn-cs"/>
              </a:rPr>
              <a:t>?</a:t>
            </a:r>
          </a:p>
          <a:p>
            <a:pPr marL="228600" marR="0" lvl="0" indent="-2286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Will you heed His voice and obey the gospel of Jesus Christ?</a:t>
            </a:r>
          </a:p>
        </p:txBody>
      </p:sp>
    </p:spTree>
    <p:extLst>
      <p:ext uri="{BB962C8B-B14F-4D97-AF65-F5344CB8AC3E}">
        <p14:creationId xmlns:p14="http://schemas.microsoft.com/office/powerpoint/2010/main" val="873683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6786" y="220293"/>
            <a:ext cx="5955439" cy="954107"/>
          </a:xfrm>
        </p:spPr>
        <p:txBody>
          <a:bodyPr>
            <a:spAutoFit/>
          </a:bodyPr>
          <a:lstStyle/>
          <a:p>
            <a:r>
              <a:rPr lang="en-US" sz="2800" dirty="0">
                <a:solidFill>
                  <a:schemeClr val="tx1"/>
                </a:solidFill>
                <a:latin typeface="Segoe UI" panose="020B0502040204020203" pitchFamily="34" charset="0"/>
                <a:cs typeface="Segoe UI" panose="020B0502040204020203" pitchFamily="34" charset="0"/>
              </a:rPr>
              <a:t>“</a:t>
            </a:r>
            <a:r>
              <a:rPr lang="en-US" sz="2800" b="1" i="1" dirty="0">
                <a:solidFill>
                  <a:schemeClr val="tx1"/>
                </a:solidFill>
                <a:latin typeface="Segoe UI" panose="020B0502040204020203" pitchFamily="34" charset="0"/>
                <a:cs typeface="Segoe UI" panose="020B0502040204020203" pitchFamily="34" charset="0"/>
              </a:rPr>
              <a:t>Taking Every Thought Captive</a:t>
            </a:r>
            <a:r>
              <a:rPr lang="en-US" sz="2800" i="1" dirty="0">
                <a:solidFill>
                  <a:schemeClr val="tx1"/>
                </a:solidFill>
                <a:latin typeface="Segoe UI" panose="020B0502040204020203" pitchFamily="34" charset="0"/>
                <a:cs typeface="Segoe UI" panose="020B0502040204020203" pitchFamily="34" charset="0"/>
              </a:rPr>
              <a:t>” </a:t>
            </a:r>
            <a:r>
              <a:rPr lang="en-US" sz="2800" dirty="0">
                <a:solidFill>
                  <a:schemeClr val="tx1"/>
                </a:solidFill>
                <a:latin typeface="Segoe UI" panose="020B0502040204020203" pitchFamily="34" charset="0"/>
                <a:cs typeface="Segoe UI" panose="020B0502040204020203" pitchFamily="34" charset="0"/>
              </a:rPr>
              <a:t>– </a:t>
            </a:r>
            <a:br>
              <a:rPr lang="en-US" sz="2800" dirty="0">
                <a:solidFill>
                  <a:schemeClr val="tx1"/>
                </a:solidFill>
                <a:latin typeface="Segoe UI Light" panose="020B0502040204020203" pitchFamily="34" charset="0"/>
                <a:cs typeface="Segoe UI Light" panose="020B0502040204020203" pitchFamily="34" charset="0"/>
              </a:rPr>
            </a:br>
            <a:r>
              <a:rPr lang="en-US" sz="2800" b="1" dirty="0">
                <a:solidFill>
                  <a:schemeClr val="tx1"/>
                </a:solidFill>
                <a:latin typeface="Segoe UI Light" panose="020B0502040204020203" pitchFamily="34" charset="0"/>
                <a:cs typeface="Segoe UI Light" panose="020B0502040204020203" pitchFamily="34" charset="0"/>
              </a:rPr>
              <a:t>2 Corinthians 10:5</a:t>
            </a:r>
          </a:p>
        </p:txBody>
      </p:sp>
      <p:sp>
        <p:nvSpPr>
          <p:cNvPr id="9" name="TextBox 8">
            <a:extLst>
              <a:ext uri="{FF2B5EF4-FFF2-40B4-BE49-F238E27FC236}">
                <a16:creationId xmlns:a16="http://schemas.microsoft.com/office/drawing/2014/main" id="{42DBBA2A-B062-49FE-AF49-725BC0375C97}"/>
              </a:ext>
            </a:extLst>
          </p:cNvPr>
          <p:cNvSpPr txBox="1"/>
          <p:nvPr/>
        </p:nvSpPr>
        <p:spPr>
          <a:xfrm>
            <a:off x="416786" y="1552755"/>
            <a:ext cx="8339025" cy="461664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During troubling times, it can be easy:</a:t>
            </a:r>
          </a:p>
          <a:p>
            <a:pPr marL="457200" marR="0" lvl="0" indent="-4572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To become distracted. </a:t>
            </a:r>
            <a:r>
              <a:rPr kumimoji="0" lang="en-US" sz="2000" b="1" i="0" u="none" strike="noStrike" kern="1200" cap="none" spc="0" normalizeH="0" baseline="0" noProof="0" dirty="0">
                <a:ln>
                  <a:noFill/>
                </a:ln>
                <a:solidFill>
                  <a:prstClr val="black"/>
                </a:solidFill>
                <a:effectLst/>
                <a:uLnTx/>
                <a:uFillTx/>
                <a:latin typeface="Segoe UI"/>
                <a:ea typeface="+mn-ea"/>
                <a:cs typeface="+mn-cs"/>
              </a:rPr>
              <a:t>(Psalms 55:1-2)</a:t>
            </a:r>
          </a:p>
          <a:p>
            <a:pPr marL="457200" marR="0" lvl="0" indent="-4572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To focus on the temporal rather than the spiritual. </a:t>
            </a:r>
            <a:r>
              <a:rPr kumimoji="0" lang="en-US" sz="2000" b="1" i="0" u="none" strike="noStrike" kern="1200" cap="none" spc="0" normalizeH="0" baseline="0" noProof="0" dirty="0">
                <a:ln>
                  <a:noFill/>
                </a:ln>
                <a:solidFill>
                  <a:prstClr val="black"/>
                </a:solidFill>
                <a:effectLst/>
                <a:uLnTx/>
                <a:uFillTx/>
                <a:latin typeface="Segoe UI"/>
                <a:ea typeface="+mn-ea"/>
                <a:cs typeface="+mn-cs"/>
              </a:rPr>
              <a:t>(Matthew 6:16-34)</a:t>
            </a:r>
          </a:p>
          <a:p>
            <a:pPr marL="457200" marR="0" lvl="0" indent="-4572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To question our faith. </a:t>
            </a:r>
            <a:r>
              <a:rPr kumimoji="0" lang="en-US" sz="2000" b="1" i="0" u="none" strike="noStrike" kern="1200" cap="none" spc="0" normalizeH="0" baseline="0" noProof="0" dirty="0">
                <a:ln>
                  <a:noFill/>
                </a:ln>
                <a:solidFill>
                  <a:prstClr val="black"/>
                </a:solidFill>
                <a:effectLst/>
                <a:uLnTx/>
                <a:uFillTx/>
                <a:latin typeface="Segoe UI"/>
                <a:ea typeface="+mn-ea"/>
                <a:cs typeface="+mn-cs"/>
              </a:rPr>
              <a:t>(Matthew 11:2-6)</a:t>
            </a: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We also know that during such times, Satan is busy at work fighting against us!</a:t>
            </a:r>
          </a:p>
          <a:p>
            <a:pPr marL="457200" marR="0" lvl="0" indent="-4572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The father of lies and continual accuser.</a:t>
            </a:r>
            <a:br>
              <a:rPr kumimoji="0" lang="en-US" sz="2800" b="0" i="0" u="none" strike="noStrike" kern="1200" cap="none" spc="0" normalizeH="0" baseline="0" noProof="0" dirty="0">
                <a:ln>
                  <a:noFill/>
                </a:ln>
                <a:solidFill>
                  <a:prstClr val="black"/>
                </a:solidFill>
                <a:effectLst/>
                <a:uLnTx/>
                <a:uFillTx/>
                <a:latin typeface="Segoe UI"/>
                <a:ea typeface="+mn-ea"/>
                <a:cs typeface="+mn-cs"/>
              </a:rPr>
            </a:br>
            <a:r>
              <a:rPr kumimoji="0" lang="en-US" sz="2000" b="1" i="0" u="none" strike="noStrike" kern="1200" cap="none" spc="0" normalizeH="0" baseline="0" noProof="0" dirty="0">
                <a:ln>
                  <a:noFill/>
                </a:ln>
                <a:solidFill>
                  <a:prstClr val="black"/>
                </a:solidFill>
                <a:effectLst/>
                <a:uLnTx/>
                <a:uFillTx/>
                <a:latin typeface="Segoe UI"/>
                <a:ea typeface="+mn-ea"/>
                <a:cs typeface="+mn-cs"/>
              </a:rPr>
              <a:t>(John 8:44; Revelation 12:10; 1 Peter 5:8)</a:t>
            </a:r>
            <a:endParaRPr kumimoji="0" lang="en-US" sz="2800" b="1" i="0" u="none" strike="noStrike" kern="1200" cap="none" spc="0" normalizeH="0" baseline="0" noProof="0" dirty="0">
              <a:ln>
                <a:noFill/>
              </a:ln>
              <a:solidFill>
                <a:prstClr val="black"/>
              </a:solidFill>
              <a:effectLst/>
              <a:uLnTx/>
              <a:uFillTx/>
              <a:latin typeface="Segoe UI"/>
              <a:ea typeface="+mn-ea"/>
              <a:cs typeface="+mn-cs"/>
            </a:endParaRPr>
          </a:p>
        </p:txBody>
      </p:sp>
    </p:spTree>
    <p:extLst>
      <p:ext uri="{BB962C8B-B14F-4D97-AF65-F5344CB8AC3E}">
        <p14:creationId xmlns:p14="http://schemas.microsoft.com/office/powerpoint/2010/main" val="95803687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5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fade">
                                      <p:cBhvr>
                                        <p:cTn id="27" dur="500"/>
                                        <p:tgtEl>
                                          <p:spTgt spid="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5" end="5"/>
                                            </p:txEl>
                                          </p:spTgt>
                                        </p:tgtEl>
                                        <p:attrNameLst>
                                          <p:attrName>style.visibility</p:attrName>
                                        </p:attrNameLst>
                                      </p:cBhvr>
                                      <p:to>
                                        <p:strVal val="visible"/>
                                      </p:to>
                                    </p:set>
                                    <p:animEffect transition="in" filter="fade">
                                      <p:cBhvr>
                                        <p:cTn id="32" dur="500"/>
                                        <p:tgtEl>
                                          <p:spTgt spid="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6786" y="220293"/>
            <a:ext cx="8339025" cy="954107"/>
          </a:xfrm>
        </p:spPr>
        <p:txBody>
          <a:bodyPr>
            <a:spAutoFit/>
          </a:bodyPr>
          <a:lstStyle/>
          <a:p>
            <a:r>
              <a:rPr lang="en-US" sz="2800" dirty="0">
                <a:solidFill>
                  <a:schemeClr val="tx1"/>
                </a:solidFill>
                <a:latin typeface="Segoe UI" panose="020B0502040204020203" pitchFamily="34" charset="0"/>
                <a:cs typeface="Segoe UI" panose="020B0502040204020203" pitchFamily="34" charset="0"/>
              </a:rPr>
              <a:t>“</a:t>
            </a:r>
            <a:r>
              <a:rPr lang="en-US" sz="2800" b="1" i="1" dirty="0">
                <a:solidFill>
                  <a:schemeClr val="tx1"/>
                </a:solidFill>
                <a:latin typeface="Segoe UI" panose="020B0502040204020203" pitchFamily="34" charset="0"/>
                <a:cs typeface="Segoe UI" panose="020B0502040204020203" pitchFamily="34" charset="0"/>
              </a:rPr>
              <a:t>Taking Every Thought Captive</a:t>
            </a:r>
            <a:r>
              <a:rPr lang="en-US" sz="2800" i="1" dirty="0">
                <a:solidFill>
                  <a:schemeClr val="tx1"/>
                </a:solidFill>
                <a:latin typeface="Segoe UI" panose="020B0502040204020203" pitchFamily="34" charset="0"/>
                <a:cs typeface="Segoe UI" panose="020B0502040204020203" pitchFamily="34" charset="0"/>
              </a:rPr>
              <a:t>” </a:t>
            </a:r>
            <a:r>
              <a:rPr lang="en-US" sz="2800" dirty="0">
                <a:solidFill>
                  <a:schemeClr val="tx1"/>
                </a:solidFill>
                <a:latin typeface="Segoe UI" panose="020B0502040204020203" pitchFamily="34" charset="0"/>
                <a:cs typeface="Segoe UI" panose="020B0502040204020203" pitchFamily="34" charset="0"/>
              </a:rPr>
              <a:t>– </a:t>
            </a:r>
            <a:br>
              <a:rPr lang="en-US" sz="2800" dirty="0">
                <a:solidFill>
                  <a:schemeClr val="tx1"/>
                </a:solidFill>
                <a:latin typeface="Segoe UI" panose="020B0502040204020203" pitchFamily="34" charset="0"/>
                <a:cs typeface="Segoe UI" panose="020B0502040204020203" pitchFamily="34" charset="0"/>
              </a:rPr>
            </a:br>
            <a:r>
              <a:rPr lang="en-US" sz="2800" b="1" dirty="0">
                <a:solidFill>
                  <a:schemeClr val="tx1"/>
                </a:solidFill>
                <a:latin typeface="Segoe UI Light" panose="020B0502040204020203" pitchFamily="34" charset="0"/>
                <a:cs typeface="Segoe UI Light" panose="020B0502040204020203" pitchFamily="34" charset="0"/>
              </a:rPr>
              <a:t>2 Corinthians 10:5</a:t>
            </a:r>
          </a:p>
        </p:txBody>
      </p:sp>
      <p:sp>
        <p:nvSpPr>
          <p:cNvPr id="9" name="TextBox 8">
            <a:extLst>
              <a:ext uri="{FF2B5EF4-FFF2-40B4-BE49-F238E27FC236}">
                <a16:creationId xmlns:a16="http://schemas.microsoft.com/office/drawing/2014/main" id="{42DBBA2A-B062-49FE-AF49-725BC0375C97}"/>
              </a:ext>
            </a:extLst>
          </p:cNvPr>
          <p:cNvSpPr txBox="1"/>
          <p:nvPr/>
        </p:nvSpPr>
        <p:spPr>
          <a:xfrm>
            <a:off x="416786" y="1552755"/>
            <a:ext cx="8339025" cy="486287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600" b="1" i="0" u="none" strike="noStrike" kern="1200" cap="none" spc="0" normalizeH="0" baseline="0" noProof="0" dirty="0">
                <a:ln>
                  <a:noFill/>
                </a:ln>
                <a:solidFill>
                  <a:prstClr val="black"/>
                </a:solidFill>
                <a:effectLst/>
                <a:uLnTx/>
                <a:uFillTx/>
                <a:latin typeface="Segoe UI"/>
                <a:ea typeface="+mn-ea"/>
                <a:cs typeface="+mn-cs"/>
              </a:rPr>
              <a:t>Understanding the context:</a:t>
            </a: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Segoe UI"/>
                <a:ea typeface="+mn-ea"/>
                <a:cs typeface="+mn-cs"/>
              </a:rPr>
              <a:t>Authority and apostleship challenged:</a:t>
            </a:r>
            <a:br>
              <a:rPr kumimoji="0" lang="en-US" sz="2600" b="0" i="0" u="none" strike="noStrike" kern="1200" cap="none" spc="0" normalizeH="0" baseline="0" noProof="0" dirty="0">
                <a:ln>
                  <a:noFill/>
                </a:ln>
                <a:solidFill>
                  <a:prstClr val="black"/>
                </a:solidFill>
                <a:effectLst/>
                <a:uLnTx/>
                <a:uFillTx/>
                <a:latin typeface="Segoe UI"/>
                <a:ea typeface="+mn-ea"/>
                <a:cs typeface="+mn-cs"/>
              </a:rPr>
            </a:br>
            <a:r>
              <a:rPr kumimoji="0" lang="en-US" sz="2600" b="0" i="0" u="none" strike="noStrike" kern="1200" cap="none" spc="0" normalizeH="0" baseline="0" noProof="0" dirty="0">
                <a:ln>
                  <a:noFill/>
                </a:ln>
                <a:solidFill>
                  <a:prstClr val="black"/>
                </a:solidFill>
                <a:effectLst/>
                <a:uLnTx/>
                <a:uFillTx/>
                <a:latin typeface="Segoe UI"/>
                <a:ea typeface="+mn-ea"/>
                <a:cs typeface="+mn-cs"/>
              </a:rPr>
              <a:t>(10:8; 11:3-5; 12:11)</a:t>
            </a: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Segoe UI"/>
                <a:ea typeface="+mn-ea"/>
                <a:cs typeface="+mn-cs"/>
              </a:rPr>
              <a:t>Opposition by deceptive false teachers:</a:t>
            </a:r>
            <a:br>
              <a:rPr kumimoji="0" lang="en-US" sz="2600" b="0" i="0" u="none" strike="noStrike" kern="1200" cap="none" spc="0" normalizeH="0" baseline="0" noProof="0" dirty="0">
                <a:ln>
                  <a:noFill/>
                </a:ln>
                <a:solidFill>
                  <a:prstClr val="black"/>
                </a:solidFill>
                <a:effectLst/>
                <a:uLnTx/>
                <a:uFillTx/>
                <a:latin typeface="Segoe UI"/>
                <a:ea typeface="+mn-ea"/>
                <a:cs typeface="+mn-cs"/>
              </a:rPr>
            </a:br>
            <a:r>
              <a:rPr kumimoji="0" lang="en-US" sz="2600" b="0" i="0" u="none" strike="noStrike" kern="1200" cap="none" spc="0" normalizeH="0" baseline="0" noProof="0" dirty="0">
                <a:ln>
                  <a:noFill/>
                </a:ln>
                <a:solidFill>
                  <a:prstClr val="black"/>
                </a:solidFill>
                <a:effectLst/>
                <a:uLnTx/>
                <a:uFillTx/>
                <a:latin typeface="Segoe UI"/>
                <a:ea typeface="+mn-ea"/>
                <a:cs typeface="+mn-cs"/>
              </a:rPr>
              <a:t>(11:3-4, 13-15)</a:t>
            </a: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Segoe UI"/>
                <a:ea typeface="+mn-ea"/>
                <a:cs typeface="+mn-cs"/>
              </a:rPr>
              <a:t>Being judged according to the flesh:</a:t>
            </a:r>
            <a:br>
              <a:rPr kumimoji="0" lang="en-US" sz="2600" b="0" i="0" u="none" strike="noStrike" kern="1200" cap="none" spc="0" normalizeH="0" baseline="0" noProof="0" dirty="0">
                <a:ln>
                  <a:noFill/>
                </a:ln>
                <a:solidFill>
                  <a:prstClr val="black"/>
                </a:solidFill>
                <a:effectLst/>
                <a:uLnTx/>
                <a:uFillTx/>
                <a:latin typeface="Segoe UI"/>
                <a:ea typeface="+mn-ea"/>
                <a:cs typeface="+mn-cs"/>
              </a:rPr>
            </a:br>
            <a:r>
              <a:rPr kumimoji="0" lang="en-US" sz="2600" b="0" i="0" u="none" strike="noStrike" kern="1200" cap="none" spc="0" normalizeH="0" baseline="0" noProof="0" dirty="0">
                <a:ln>
                  <a:noFill/>
                </a:ln>
                <a:solidFill>
                  <a:prstClr val="black"/>
                </a:solidFill>
                <a:effectLst/>
                <a:uLnTx/>
                <a:uFillTx/>
                <a:latin typeface="Segoe UI"/>
                <a:ea typeface="+mn-ea"/>
                <a:cs typeface="+mn-cs"/>
              </a:rPr>
              <a:t>(10:1-2; 7, 10-11; 13:10)</a:t>
            </a: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Segoe UI"/>
                <a:ea typeface="+mn-ea"/>
                <a:cs typeface="+mn-cs"/>
              </a:rPr>
              <a:t>Paul’s humility: (10:13-18)</a:t>
            </a: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Segoe UI"/>
                <a:ea typeface="+mn-ea"/>
                <a:cs typeface="+mn-cs"/>
              </a:rPr>
              <a:t>Paul’s fight for the truth – not with carnal weapons: (10:3-5)</a:t>
            </a:r>
          </a:p>
        </p:txBody>
      </p:sp>
    </p:spTree>
    <p:extLst>
      <p:ext uri="{BB962C8B-B14F-4D97-AF65-F5344CB8AC3E}">
        <p14:creationId xmlns:p14="http://schemas.microsoft.com/office/powerpoint/2010/main" val="165603363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5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fade">
                                      <p:cBhvr>
                                        <p:cTn id="27" dur="500"/>
                                        <p:tgtEl>
                                          <p:spTgt spid="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5" end="5"/>
                                            </p:txEl>
                                          </p:spTgt>
                                        </p:tgtEl>
                                        <p:attrNameLst>
                                          <p:attrName>style.visibility</p:attrName>
                                        </p:attrNameLst>
                                      </p:cBhvr>
                                      <p:to>
                                        <p:strVal val="visible"/>
                                      </p:to>
                                    </p:set>
                                    <p:animEffect transition="in" filter="fade">
                                      <p:cBhvr>
                                        <p:cTn id="32" dur="500"/>
                                        <p:tgtEl>
                                          <p:spTgt spid="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7">
            <a:extLst>
              <a:ext uri="{FF2B5EF4-FFF2-40B4-BE49-F238E27FC236}">
                <a16:creationId xmlns:a16="http://schemas.microsoft.com/office/drawing/2014/main" id="{BFAA7398-E3AB-4877-89AC-C66704D2314F}"/>
              </a:ext>
            </a:extLst>
          </p:cNvPr>
          <p:cNvSpPr txBox="1">
            <a:spLocks/>
          </p:cNvSpPr>
          <p:nvPr/>
        </p:nvSpPr>
        <p:spPr>
          <a:xfrm>
            <a:off x="406208" y="1352550"/>
            <a:ext cx="8299642" cy="4224233"/>
          </a:xfrm>
          <a:prstGeom prst="rect">
            <a:avLst/>
          </a:prstGeom>
        </p:spPr>
        <p:txBody>
          <a:bodyPr vert="horz" lIns="68580" tIns="34290" rIns="68580" bIns="34290" rtlCol="0">
            <a:sp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1200"/>
              </a:spcAft>
              <a:buClrTx/>
              <a:buSzTx/>
              <a:buFont typeface="Arial" panose="020B0604020202020204" pitchFamily="34" charset="0"/>
              <a:buNone/>
              <a:tabLst/>
              <a:defRPr/>
            </a:pPr>
            <a:r>
              <a:rPr kumimoji="0" lang="en-US" sz="2400" b="0" i="1" u="none" strike="noStrike" kern="1200" cap="none" spc="0" normalizeH="0" baseline="0" noProof="0" dirty="0">
                <a:ln>
                  <a:noFill/>
                </a:ln>
                <a:solidFill>
                  <a:prstClr val="black"/>
                </a:solidFill>
                <a:effectLst/>
                <a:uLnTx/>
                <a:uFillTx/>
                <a:latin typeface="Segoe UI"/>
                <a:ea typeface="+mn-ea"/>
                <a:cs typeface="+mn-cs"/>
              </a:rPr>
              <a:t>“</a:t>
            </a:r>
            <a:r>
              <a:rPr kumimoji="0" lang="en-US" sz="2400" b="1" i="1" u="none" strike="noStrike" kern="1200" cap="none" spc="0" normalizeH="0" baseline="0" noProof="0" dirty="0">
                <a:ln>
                  <a:noFill/>
                </a:ln>
                <a:solidFill>
                  <a:prstClr val="black"/>
                </a:solidFill>
                <a:effectLst/>
                <a:uLnTx/>
                <a:uFillTx/>
                <a:latin typeface="Segoe UI"/>
                <a:ea typeface="+mn-ea"/>
                <a:cs typeface="+mn-cs"/>
              </a:rPr>
              <a:t>We walk</a:t>
            </a:r>
            <a:r>
              <a:rPr kumimoji="0" lang="en-US" sz="2400" b="0" i="1" u="none" strike="noStrike" kern="1200" cap="none" spc="0" normalizeH="0" baseline="0" noProof="0" dirty="0">
                <a:ln>
                  <a:noFill/>
                </a:ln>
                <a:solidFill>
                  <a:prstClr val="black"/>
                </a:solidFill>
                <a:effectLst/>
                <a:uLnTx/>
                <a:uFillTx/>
                <a:latin typeface="Segoe UI"/>
                <a:ea typeface="+mn-ea"/>
                <a:cs typeface="+mn-cs"/>
              </a:rPr>
              <a:t>” – </a:t>
            </a:r>
            <a:r>
              <a:rPr kumimoji="0" lang="en-US" sz="2400" b="0" i="0" u="none" strike="noStrike" kern="1200" cap="none" spc="0" normalizeH="0" baseline="0" noProof="0" dirty="0">
                <a:ln>
                  <a:noFill/>
                </a:ln>
                <a:solidFill>
                  <a:prstClr val="black"/>
                </a:solidFill>
                <a:effectLst/>
                <a:uLnTx/>
                <a:uFillTx/>
                <a:latin typeface="Segoe UI"/>
                <a:ea typeface="+mn-ea"/>
                <a:cs typeface="+mn-cs"/>
              </a:rPr>
              <a:t>we live in fleshly bodies (4:7; 12:9-10) but not according to the flesh. “Signifying the whole round of the activities of the individual life.” (Vine)</a:t>
            </a:r>
          </a:p>
          <a:p>
            <a:pPr marL="0" marR="0" lvl="0" indent="0" algn="l" defTabSz="914400" rtl="0" eaLnBrk="1" fontAlgn="auto" latinLnBrk="0" hangingPunct="1">
              <a:lnSpc>
                <a:spcPct val="100000"/>
              </a:lnSpc>
              <a:spcBef>
                <a:spcPts val="600"/>
              </a:spcBef>
              <a:spcAft>
                <a:spcPts val="1200"/>
              </a:spcAft>
              <a:buClrTx/>
              <a:buSzTx/>
              <a:buFont typeface="Arial" panose="020B0604020202020204" pitchFamily="34" charset="0"/>
              <a:buNone/>
              <a:tabLst/>
              <a:defRPr/>
            </a:pPr>
            <a:r>
              <a:rPr kumimoji="0" lang="en-US" sz="2400" b="0" i="1" u="none" strike="noStrike" kern="1200" cap="none" spc="0" normalizeH="0" baseline="0" noProof="0" dirty="0">
                <a:ln>
                  <a:noFill/>
                </a:ln>
                <a:solidFill>
                  <a:prstClr val="black"/>
                </a:solidFill>
                <a:effectLst/>
                <a:uLnTx/>
                <a:uFillTx/>
                <a:latin typeface="Segoe UI"/>
                <a:ea typeface="+mn-ea"/>
                <a:cs typeface="+mn-cs"/>
              </a:rPr>
              <a:t>“</a:t>
            </a:r>
            <a:r>
              <a:rPr kumimoji="0" lang="en-US" sz="2400" b="1" i="1" u="none" strike="noStrike" kern="1200" cap="none" spc="0" normalizeH="0" baseline="0" noProof="0" dirty="0">
                <a:ln>
                  <a:noFill/>
                </a:ln>
                <a:solidFill>
                  <a:prstClr val="black"/>
                </a:solidFill>
                <a:effectLst/>
                <a:uLnTx/>
                <a:uFillTx/>
                <a:latin typeface="Segoe UI"/>
                <a:ea typeface="+mn-ea"/>
                <a:cs typeface="+mn-cs"/>
              </a:rPr>
              <a:t>We do war</a:t>
            </a:r>
            <a:r>
              <a:rPr kumimoji="0" lang="en-US" sz="2400" b="0" i="1" u="none" strike="noStrike" kern="1200" cap="none" spc="0" normalizeH="0" baseline="0" noProof="0" dirty="0">
                <a:ln>
                  <a:noFill/>
                </a:ln>
                <a:solidFill>
                  <a:prstClr val="black"/>
                </a:solidFill>
                <a:effectLst/>
                <a:uLnTx/>
                <a:uFillTx/>
                <a:latin typeface="Segoe UI"/>
                <a:ea typeface="+mn-ea"/>
                <a:cs typeface="+mn-cs"/>
              </a:rPr>
              <a:t>”</a:t>
            </a:r>
            <a:r>
              <a:rPr kumimoji="0" lang="en-US" sz="2400" b="0" i="0" u="none" strike="noStrike" kern="1200" cap="none" spc="0" normalizeH="0" baseline="0" noProof="0" dirty="0">
                <a:ln>
                  <a:noFill/>
                </a:ln>
                <a:solidFill>
                  <a:prstClr val="black"/>
                </a:solidFill>
                <a:effectLst/>
                <a:uLnTx/>
                <a:uFillTx/>
                <a:latin typeface="Segoe UI"/>
                <a:ea typeface="+mn-ea"/>
                <a:cs typeface="+mn-cs"/>
              </a:rPr>
              <a:t> – fight in a military campaign. Refers to a military expedition in leading soldiers to war or battle.</a:t>
            </a:r>
            <a:br>
              <a:rPr kumimoji="0" lang="en-US" sz="2400" b="0" i="0" u="none" strike="noStrike" kern="1200" cap="none" spc="0" normalizeH="0" baseline="0" noProof="0" dirty="0">
                <a:ln>
                  <a:noFill/>
                </a:ln>
                <a:solidFill>
                  <a:prstClr val="black"/>
                </a:solidFill>
                <a:effectLst/>
                <a:uLnTx/>
                <a:uFillTx/>
                <a:latin typeface="Segoe UI"/>
                <a:ea typeface="+mn-ea"/>
                <a:cs typeface="+mn-cs"/>
              </a:rPr>
            </a:br>
            <a:r>
              <a:rPr kumimoji="0" lang="en-US" sz="2400" b="0" i="0" u="none" strike="noStrike" kern="1200" cap="none" spc="0" normalizeH="0" baseline="0" noProof="0" dirty="0">
                <a:ln>
                  <a:noFill/>
                </a:ln>
                <a:solidFill>
                  <a:prstClr val="black"/>
                </a:solidFill>
                <a:effectLst/>
                <a:uLnTx/>
                <a:uFillTx/>
                <a:latin typeface="Segoe UI"/>
                <a:ea typeface="+mn-ea"/>
                <a:cs typeface="+mn-cs"/>
              </a:rPr>
              <a:t>(1 Timothy 1:18; 2 Timothy 2:4; 1 Peter 2:11, </a:t>
            </a:r>
            <a:r>
              <a:rPr kumimoji="0" lang="en-US" sz="2400" b="0" i="1" u="none" strike="noStrike" kern="1200" cap="none" spc="0" normalizeH="0" baseline="0" noProof="0" dirty="0">
                <a:ln>
                  <a:noFill/>
                </a:ln>
                <a:solidFill>
                  <a:prstClr val="black"/>
                </a:solidFill>
                <a:effectLst/>
                <a:uLnTx/>
                <a:uFillTx/>
                <a:latin typeface="Segoe UI"/>
                <a:ea typeface="+mn-ea"/>
                <a:cs typeface="+mn-cs"/>
              </a:rPr>
              <a:t>“fleshly lusts wage war against the soul”</a:t>
            </a:r>
            <a:r>
              <a:rPr kumimoji="0" lang="en-US" sz="2400" b="0" i="0" u="none" strike="noStrike" kern="1200" cap="none" spc="0" normalizeH="0" baseline="0" noProof="0" dirty="0">
                <a:ln>
                  <a:noFill/>
                </a:ln>
                <a:solidFill>
                  <a:prstClr val="black"/>
                </a:solidFill>
                <a:effectLst/>
                <a:uLnTx/>
                <a:uFillTx/>
                <a:latin typeface="Segoe UI"/>
                <a:ea typeface="+mn-ea"/>
                <a:cs typeface="+mn-cs"/>
              </a:rPr>
              <a:t>; James 4:1)</a:t>
            </a:r>
          </a:p>
          <a:p>
            <a:pPr marL="0" marR="0" lvl="0" indent="0" algn="l" defTabSz="914400" rtl="0" eaLnBrk="1" fontAlgn="auto" latinLnBrk="0" hangingPunct="1">
              <a:lnSpc>
                <a:spcPct val="100000"/>
              </a:lnSpc>
              <a:spcBef>
                <a:spcPts val="600"/>
              </a:spcBef>
              <a:spcAft>
                <a:spcPts val="1200"/>
              </a:spcAft>
              <a:buClrTx/>
              <a:buSzTx/>
              <a:buFont typeface="Arial" panose="020B0604020202020204" pitchFamily="34" charset="0"/>
              <a:buNone/>
              <a:tabLst/>
              <a:defRPr/>
            </a:pPr>
            <a:r>
              <a:rPr kumimoji="0" lang="en-US" sz="2400" b="0" i="1" u="none" strike="noStrike" kern="1200" cap="none" spc="0" normalizeH="0" baseline="0" noProof="0" dirty="0">
                <a:ln>
                  <a:noFill/>
                </a:ln>
                <a:solidFill>
                  <a:prstClr val="black"/>
                </a:solidFill>
                <a:effectLst/>
                <a:uLnTx/>
                <a:uFillTx/>
                <a:latin typeface="Segoe UI"/>
                <a:ea typeface="+mn-ea"/>
                <a:cs typeface="+mn-cs"/>
              </a:rPr>
              <a:t>“</a:t>
            </a:r>
            <a:r>
              <a:rPr kumimoji="0" lang="en-US" sz="2400" b="1" i="1" u="none" strike="noStrike" kern="1200" cap="none" spc="0" normalizeH="0" baseline="0" noProof="0" dirty="0">
                <a:ln>
                  <a:noFill/>
                </a:ln>
                <a:solidFill>
                  <a:prstClr val="black"/>
                </a:solidFill>
                <a:effectLst/>
                <a:uLnTx/>
                <a:uFillTx/>
                <a:latin typeface="Segoe UI"/>
                <a:ea typeface="+mn-ea"/>
                <a:cs typeface="+mn-cs"/>
              </a:rPr>
              <a:t>The weapons of our warfare are not of the flesh</a:t>
            </a:r>
            <a:r>
              <a:rPr kumimoji="0" lang="en-US" sz="2400" b="0" i="1" u="none" strike="noStrike" kern="1200" cap="none" spc="0" normalizeH="0" baseline="0" noProof="0" dirty="0">
                <a:ln>
                  <a:noFill/>
                </a:ln>
                <a:solidFill>
                  <a:prstClr val="black"/>
                </a:solidFill>
                <a:effectLst/>
                <a:uLnTx/>
                <a:uFillTx/>
                <a:latin typeface="Segoe UI"/>
                <a:ea typeface="+mn-ea"/>
                <a:cs typeface="+mn-cs"/>
              </a:rPr>
              <a:t>” – </a:t>
            </a:r>
            <a:r>
              <a:rPr kumimoji="0" lang="en-US" sz="2400" b="0" i="0" u="none" strike="noStrike" kern="1200" cap="none" spc="0" normalizeH="0" baseline="0" noProof="0" dirty="0">
                <a:ln>
                  <a:noFill/>
                </a:ln>
                <a:solidFill>
                  <a:prstClr val="black"/>
                </a:solidFill>
                <a:effectLst/>
                <a:uLnTx/>
                <a:uFillTx/>
                <a:latin typeface="Segoe UI"/>
                <a:ea typeface="+mn-ea"/>
                <a:cs typeface="+mn-cs"/>
              </a:rPr>
              <a:t>refers to any tool or implement or instrument designed for a specific use. (6:7; cf. Romans 6:13; 1 Timothy 1:18)</a:t>
            </a:r>
          </a:p>
        </p:txBody>
      </p:sp>
      <p:sp>
        <p:nvSpPr>
          <p:cNvPr id="7" name="Title 2">
            <a:extLst>
              <a:ext uri="{FF2B5EF4-FFF2-40B4-BE49-F238E27FC236}">
                <a16:creationId xmlns:a16="http://schemas.microsoft.com/office/drawing/2014/main" id="{7C84927F-4710-40F9-A817-233AA087CA5E}"/>
              </a:ext>
            </a:extLst>
          </p:cNvPr>
          <p:cNvSpPr>
            <a:spLocks noGrp="1"/>
          </p:cNvSpPr>
          <p:nvPr>
            <p:ph type="title"/>
          </p:nvPr>
        </p:nvSpPr>
        <p:spPr>
          <a:xfrm>
            <a:off x="416786" y="589625"/>
            <a:ext cx="7496291" cy="584775"/>
          </a:xfrm>
        </p:spPr>
        <p:txBody>
          <a:bodyPr>
            <a:spAutoFit/>
          </a:bodyPr>
          <a:lstStyle/>
          <a:p>
            <a:r>
              <a:rPr lang="en-US" sz="3200" b="1" dirty="0">
                <a:solidFill>
                  <a:schemeClr val="tx1"/>
                </a:solidFill>
                <a:latin typeface="Segoe UI Light" panose="020B0502040204020203" pitchFamily="34" charset="0"/>
                <a:cs typeface="Segoe UI Light" panose="020B0502040204020203" pitchFamily="34" charset="0"/>
              </a:rPr>
              <a:t>Our spiritual battle – 2 Corinthians 10:3-5</a:t>
            </a:r>
          </a:p>
        </p:txBody>
      </p:sp>
    </p:spTree>
    <p:extLst>
      <p:ext uri="{BB962C8B-B14F-4D97-AF65-F5344CB8AC3E}">
        <p14:creationId xmlns:p14="http://schemas.microsoft.com/office/powerpoint/2010/main" val="14348419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7">
            <a:extLst>
              <a:ext uri="{FF2B5EF4-FFF2-40B4-BE49-F238E27FC236}">
                <a16:creationId xmlns:a16="http://schemas.microsoft.com/office/drawing/2014/main" id="{BFAA7398-E3AB-4877-89AC-C66704D2314F}"/>
              </a:ext>
            </a:extLst>
          </p:cNvPr>
          <p:cNvSpPr txBox="1">
            <a:spLocks/>
          </p:cNvSpPr>
          <p:nvPr/>
        </p:nvSpPr>
        <p:spPr>
          <a:xfrm>
            <a:off x="406208" y="1211145"/>
            <a:ext cx="8299642" cy="5501506"/>
          </a:xfrm>
          <a:prstGeom prst="rect">
            <a:avLst/>
          </a:prstGeom>
        </p:spPr>
        <p:txBody>
          <a:bodyPr vert="horz" lIns="68580" tIns="34290" rIns="68580" bIns="34290" rtlCol="0">
            <a:sp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1200"/>
              </a:spcAft>
              <a:buClrTx/>
              <a:buSzTx/>
              <a:buFont typeface="Arial" panose="020B0604020202020204" pitchFamily="34" charset="0"/>
              <a:buNone/>
              <a:tabLst/>
              <a:defRPr/>
            </a:pPr>
            <a:r>
              <a:rPr kumimoji="0" lang="en-US" sz="2800" b="0" i="1" u="none" strike="noStrike" kern="1200" cap="none" spc="0" normalizeH="0" baseline="0" noProof="0" dirty="0">
                <a:ln>
                  <a:noFill/>
                </a:ln>
                <a:solidFill>
                  <a:prstClr val="black"/>
                </a:solidFill>
                <a:effectLst/>
                <a:uLnTx/>
                <a:uFillTx/>
                <a:latin typeface="Segoe UI"/>
                <a:ea typeface="+mn-ea"/>
                <a:cs typeface="+mn-cs"/>
              </a:rPr>
              <a:t>“</a:t>
            </a:r>
            <a:r>
              <a:rPr kumimoji="0" lang="en-US" sz="2800" b="1" i="1" u="none" strike="noStrike" kern="1200" cap="none" spc="0" normalizeH="0" baseline="0" noProof="0" dirty="0">
                <a:ln>
                  <a:noFill/>
                </a:ln>
                <a:solidFill>
                  <a:prstClr val="black"/>
                </a:solidFill>
                <a:effectLst/>
                <a:uLnTx/>
                <a:uFillTx/>
                <a:latin typeface="Segoe UI"/>
                <a:ea typeface="+mn-ea"/>
                <a:cs typeface="+mn-cs"/>
              </a:rPr>
              <a:t>Divinely powerful</a:t>
            </a:r>
            <a:r>
              <a:rPr kumimoji="0" lang="en-US" sz="2800" b="0" i="1" u="none" strike="noStrike" kern="1200" cap="none" spc="0" normalizeH="0" baseline="0" noProof="0" dirty="0">
                <a:ln>
                  <a:noFill/>
                </a:ln>
                <a:solidFill>
                  <a:prstClr val="black"/>
                </a:solidFill>
                <a:effectLst/>
                <a:uLnTx/>
                <a:uFillTx/>
                <a:latin typeface="Segoe UI"/>
                <a:ea typeface="+mn-ea"/>
                <a:cs typeface="+mn-cs"/>
              </a:rPr>
              <a:t>”</a:t>
            </a:r>
            <a:r>
              <a:rPr kumimoji="0" lang="en-US" sz="2800" b="0" i="0" u="none" strike="noStrike" kern="1200" cap="none" spc="0" normalizeH="0" baseline="0" noProof="0" dirty="0">
                <a:ln>
                  <a:noFill/>
                </a:ln>
                <a:solidFill>
                  <a:prstClr val="black"/>
                </a:solidFill>
                <a:effectLst/>
                <a:uLnTx/>
                <a:uFillTx/>
                <a:latin typeface="Segoe UI"/>
                <a:ea typeface="+mn-ea"/>
                <a:cs typeface="+mn-cs"/>
              </a:rPr>
              <a:t> – having power and able to succeed. (Romans 1:16; 1 Corinthians 1:18; Isaiah 55:10-11)</a:t>
            </a:r>
          </a:p>
          <a:p>
            <a:pPr marL="0" marR="0" lvl="0" indent="0" algn="l" defTabSz="914400" rtl="0" eaLnBrk="1" fontAlgn="auto" latinLnBrk="0" hangingPunct="1">
              <a:lnSpc>
                <a:spcPct val="100000"/>
              </a:lnSpc>
              <a:spcBef>
                <a:spcPts val="600"/>
              </a:spcBef>
              <a:spcAft>
                <a:spcPts val="1200"/>
              </a:spcAft>
              <a:buClrTx/>
              <a:buSzTx/>
              <a:buFont typeface="Arial" panose="020B0604020202020204" pitchFamily="34" charset="0"/>
              <a:buNone/>
              <a:tabLst/>
              <a:defRPr/>
            </a:pPr>
            <a:r>
              <a:rPr kumimoji="0" lang="en-US" sz="2800" b="1" i="1" u="none" strike="noStrike" kern="1200" cap="none" spc="0" normalizeH="0" baseline="0" noProof="0" dirty="0">
                <a:ln>
                  <a:noFill/>
                </a:ln>
                <a:solidFill>
                  <a:prstClr val="black"/>
                </a:solidFill>
                <a:effectLst/>
                <a:uLnTx/>
                <a:uFillTx/>
                <a:latin typeface="Segoe UI"/>
                <a:ea typeface="+mn-ea"/>
                <a:cs typeface="+mn-cs"/>
              </a:rPr>
              <a:t>“For the destruction of fortresses</a:t>
            </a:r>
            <a:r>
              <a:rPr kumimoji="0" lang="en-US" sz="2800" b="0" i="1" u="none" strike="noStrike" kern="1200" cap="none" spc="0" normalizeH="0" baseline="0" noProof="0" dirty="0">
                <a:ln>
                  <a:noFill/>
                </a:ln>
                <a:solidFill>
                  <a:prstClr val="black"/>
                </a:solidFill>
                <a:effectLst/>
                <a:uLnTx/>
                <a:uFillTx/>
                <a:latin typeface="Segoe UI"/>
                <a:ea typeface="+mn-ea"/>
                <a:cs typeface="+mn-cs"/>
              </a:rPr>
              <a:t> …”</a:t>
            </a:r>
            <a:r>
              <a:rPr kumimoji="0" lang="en-US" sz="2800" b="0" i="0" u="none" strike="noStrike" kern="1200" cap="none" spc="0" normalizeH="0" baseline="0" noProof="0" dirty="0">
                <a:ln>
                  <a:noFill/>
                </a:ln>
                <a:solidFill>
                  <a:prstClr val="black"/>
                </a:solidFill>
                <a:effectLst/>
                <a:uLnTx/>
                <a:uFillTx/>
                <a:latin typeface="Segoe UI"/>
                <a:ea typeface="+mn-ea"/>
                <a:cs typeface="+mn-cs"/>
              </a:rPr>
              <a:t> –</a:t>
            </a:r>
            <a:br>
              <a:rPr kumimoji="0" lang="en-US" sz="2800" b="0" i="0" u="none" strike="noStrike" kern="1200" cap="none" spc="0" normalizeH="0" baseline="0" noProof="0" dirty="0">
                <a:ln>
                  <a:noFill/>
                </a:ln>
                <a:solidFill>
                  <a:prstClr val="black"/>
                </a:solidFill>
                <a:effectLst/>
                <a:uLnTx/>
                <a:uFillTx/>
                <a:latin typeface="Segoe UI"/>
                <a:ea typeface="+mn-ea"/>
                <a:cs typeface="+mn-cs"/>
              </a:rPr>
            </a:br>
            <a:r>
              <a:rPr kumimoji="0" lang="en-US" sz="2800" b="0" i="0" u="none" strike="noStrike" kern="1200" cap="none" spc="0" normalizeH="0" baseline="0" noProof="0" dirty="0">
                <a:ln>
                  <a:noFill/>
                </a:ln>
                <a:solidFill>
                  <a:prstClr val="black"/>
                </a:solidFill>
                <a:effectLst/>
                <a:uLnTx/>
                <a:uFillTx/>
                <a:latin typeface="Segoe UI"/>
                <a:ea typeface="+mn-ea"/>
                <a:cs typeface="+mn-cs"/>
              </a:rPr>
              <a:t>Satan builds what he would have us to believe are unconquerable challenges or arguments. Not his opponents. (10:8; Proverbs 21:22)</a:t>
            </a:r>
          </a:p>
          <a:p>
            <a:pPr marL="0" marR="0" lvl="0" indent="0" algn="l" defTabSz="914400" rtl="0" eaLnBrk="1" fontAlgn="auto" latinLnBrk="0" hangingPunct="1">
              <a:lnSpc>
                <a:spcPct val="100000"/>
              </a:lnSpc>
              <a:spcBef>
                <a:spcPts val="600"/>
              </a:spcBef>
              <a:spcAft>
                <a:spcPts val="120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Are we equipped to defend our hope (1 Peter 3:15) and </a:t>
            </a:r>
            <a:r>
              <a:rPr kumimoji="0" lang="en-US" sz="2800" b="0" i="1" u="none" strike="noStrike" kern="1200" cap="none" spc="0" normalizeH="0" baseline="0" noProof="0" dirty="0">
                <a:ln>
                  <a:noFill/>
                </a:ln>
                <a:solidFill>
                  <a:prstClr val="black"/>
                </a:solidFill>
                <a:effectLst/>
                <a:uLnTx/>
                <a:uFillTx/>
                <a:latin typeface="Segoe UI"/>
                <a:ea typeface="+mn-ea"/>
                <a:cs typeface="+mn-cs"/>
              </a:rPr>
              <a:t>“contend earnestly for the faith”</a:t>
            </a:r>
            <a:r>
              <a:rPr kumimoji="0" lang="en-US" sz="2800" b="0" i="0" u="none" strike="noStrike" kern="1200" cap="none" spc="0" normalizeH="0" baseline="0" noProof="0" dirty="0">
                <a:ln>
                  <a:noFill/>
                </a:ln>
                <a:solidFill>
                  <a:prstClr val="black"/>
                </a:solidFill>
                <a:effectLst/>
                <a:uLnTx/>
                <a:uFillTx/>
                <a:latin typeface="Segoe UI"/>
                <a:ea typeface="+mn-ea"/>
                <a:cs typeface="+mn-cs"/>
              </a:rPr>
              <a:t> (Jude 3)?</a:t>
            </a:r>
          </a:p>
          <a:p>
            <a:pPr marL="0" marR="0" lvl="0" indent="0" algn="l" defTabSz="914400" rtl="0" eaLnBrk="1" fontAlgn="auto" latinLnBrk="0" hangingPunct="1">
              <a:lnSpc>
                <a:spcPct val="100000"/>
              </a:lnSpc>
              <a:spcBef>
                <a:spcPts val="600"/>
              </a:spcBef>
              <a:spcAft>
                <a:spcPts val="120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Are we able to correct those in opposition? </a:t>
            </a:r>
            <a:br>
              <a:rPr kumimoji="0" lang="en-US" sz="2800" b="0" i="0" u="none" strike="noStrike" kern="1200" cap="none" spc="0" normalizeH="0" baseline="0" noProof="0" dirty="0">
                <a:ln>
                  <a:noFill/>
                </a:ln>
                <a:solidFill>
                  <a:prstClr val="black"/>
                </a:solidFill>
                <a:effectLst/>
                <a:uLnTx/>
                <a:uFillTx/>
                <a:latin typeface="Segoe UI"/>
                <a:ea typeface="+mn-ea"/>
                <a:cs typeface="+mn-cs"/>
              </a:rPr>
            </a:br>
            <a:r>
              <a:rPr kumimoji="0" lang="en-US" sz="2800" b="0" i="0" u="none" strike="noStrike" kern="1200" cap="none" spc="0" normalizeH="0" baseline="0" noProof="0" dirty="0">
                <a:ln>
                  <a:noFill/>
                </a:ln>
                <a:solidFill>
                  <a:prstClr val="black"/>
                </a:solidFill>
                <a:effectLst/>
                <a:uLnTx/>
                <a:uFillTx/>
                <a:latin typeface="Segoe UI"/>
                <a:ea typeface="+mn-ea"/>
                <a:cs typeface="+mn-cs"/>
              </a:rPr>
              <a:t>(2 Timothy 2:24-26)</a:t>
            </a:r>
          </a:p>
        </p:txBody>
      </p:sp>
      <p:sp>
        <p:nvSpPr>
          <p:cNvPr id="6" name="Title 2">
            <a:extLst>
              <a:ext uri="{FF2B5EF4-FFF2-40B4-BE49-F238E27FC236}">
                <a16:creationId xmlns:a16="http://schemas.microsoft.com/office/drawing/2014/main" id="{DCC03DE2-B9A2-4845-9D3D-73D90D209CBD}"/>
              </a:ext>
            </a:extLst>
          </p:cNvPr>
          <p:cNvSpPr>
            <a:spLocks noGrp="1"/>
          </p:cNvSpPr>
          <p:nvPr>
            <p:ph type="title"/>
          </p:nvPr>
        </p:nvSpPr>
        <p:spPr>
          <a:xfrm>
            <a:off x="416786" y="589625"/>
            <a:ext cx="7496291" cy="584775"/>
          </a:xfrm>
        </p:spPr>
        <p:txBody>
          <a:bodyPr>
            <a:spAutoFit/>
          </a:bodyPr>
          <a:lstStyle/>
          <a:p>
            <a:r>
              <a:rPr lang="en-US" sz="3200" b="1" dirty="0">
                <a:solidFill>
                  <a:schemeClr val="tx1"/>
                </a:solidFill>
                <a:latin typeface="Segoe UI Light" panose="020B0502040204020203" pitchFamily="34" charset="0"/>
                <a:cs typeface="Segoe UI Light" panose="020B0502040204020203" pitchFamily="34" charset="0"/>
              </a:rPr>
              <a:t>Our spiritual battle – 2 Corinthians 10:3-5</a:t>
            </a:r>
          </a:p>
        </p:txBody>
      </p:sp>
    </p:spTree>
    <p:extLst>
      <p:ext uri="{BB962C8B-B14F-4D97-AF65-F5344CB8AC3E}">
        <p14:creationId xmlns:p14="http://schemas.microsoft.com/office/powerpoint/2010/main" val="17350226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6786" y="589625"/>
            <a:ext cx="7496291" cy="584775"/>
          </a:xfrm>
        </p:spPr>
        <p:txBody>
          <a:bodyPr>
            <a:spAutoFit/>
          </a:bodyPr>
          <a:lstStyle/>
          <a:p>
            <a:r>
              <a:rPr lang="en-US" sz="3200" b="1" dirty="0">
                <a:solidFill>
                  <a:schemeClr val="tx1"/>
                </a:solidFill>
                <a:latin typeface="Segoe UI Light" panose="020B0502040204020203" pitchFamily="34" charset="0"/>
                <a:cs typeface="Segoe UI Light" panose="020B0502040204020203" pitchFamily="34" charset="0"/>
              </a:rPr>
              <a:t>Our spiritual battle – 2 Corinthians 10:3-5</a:t>
            </a:r>
          </a:p>
        </p:txBody>
      </p:sp>
      <p:sp>
        <p:nvSpPr>
          <p:cNvPr id="4" name="Content Placeholder 17">
            <a:extLst>
              <a:ext uri="{FF2B5EF4-FFF2-40B4-BE49-F238E27FC236}">
                <a16:creationId xmlns:a16="http://schemas.microsoft.com/office/drawing/2014/main" id="{BFAA7398-E3AB-4877-89AC-C66704D2314F}"/>
              </a:ext>
            </a:extLst>
          </p:cNvPr>
          <p:cNvSpPr txBox="1">
            <a:spLocks/>
          </p:cNvSpPr>
          <p:nvPr/>
        </p:nvSpPr>
        <p:spPr>
          <a:xfrm>
            <a:off x="406208" y="1352550"/>
            <a:ext cx="8299642" cy="3747180"/>
          </a:xfrm>
          <a:prstGeom prst="rect">
            <a:avLst/>
          </a:prstGeom>
        </p:spPr>
        <p:txBody>
          <a:bodyPr vert="horz" lIns="68580" tIns="34290" rIns="68580" bIns="34290" rtlCol="0">
            <a:sp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1200"/>
              </a:spcAft>
              <a:buClrTx/>
              <a:buSzTx/>
              <a:buFont typeface="Arial" panose="020B0604020202020204" pitchFamily="34" charset="0"/>
              <a:buNone/>
              <a:tabLst/>
              <a:defRPr/>
            </a:pPr>
            <a:r>
              <a:rPr kumimoji="0" lang="en-US" sz="2800" b="0" i="1" u="none" strike="noStrike" kern="1200" cap="none" spc="0" normalizeH="0" baseline="0" noProof="0" dirty="0">
                <a:ln>
                  <a:noFill/>
                </a:ln>
                <a:solidFill>
                  <a:prstClr val="black"/>
                </a:solidFill>
                <a:effectLst/>
                <a:uLnTx/>
                <a:uFillTx/>
                <a:latin typeface="Segoe UI"/>
                <a:ea typeface="+mn-ea"/>
                <a:cs typeface="+mn-cs"/>
              </a:rPr>
              <a:t>“</a:t>
            </a:r>
            <a:r>
              <a:rPr kumimoji="0" lang="en-US" sz="2800" b="1" i="1" u="none" strike="noStrike" kern="1200" cap="none" spc="0" normalizeH="0" baseline="0" noProof="0" dirty="0">
                <a:ln>
                  <a:noFill/>
                </a:ln>
                <a:solidFill>
                  <a:prstClr val="black"/>
                </a:solidFill>
                <a:effectLst/>
                <a:uLnTx/>
                <a:uFillTx/>
                <a:latin typeface="Segoe UI"/>
                <a:ea typeface="+mn-ea"/>
                <a:cs typeface="+mn-cs"/>
              </a:rPr>
              <a:t>Destroying speculations</a:t>
            </a:r>
            <a:r>
              <a:rPr kumimoji="0" lang="en-US" sz="2800" b="0" i="1" u="none" strike="noStrike" kern="1200" cap="none" spc="0" normalizeH="0" baseline="0" noProof="0" dirty="0">
                <a:ln>
                  <a:noFill/>
                </a:ln>
                <a:solidFill>
                  <a:prstClr val="black"/>
                </a:solidFill>
                <a:effectLst/>
                <a:uLnTx/>
                <a:uFillTx/>
                <a:latin typeface="Segoe UI"/>
                <a:ea typeface="+mn-ea"/>
                <a:cs typeface="+mn-cs"/>
              </a:rPr>
              <a:t> …”</a:t>
            </a:r>
            <a:r>
              <a:rPr kumimoji="0" lang="en-US" sz="2800" b="0" i="0" u="none" strike="noStrike" kern="1200" cap="none" spc="0" normalizeH="0" baseline="0" noProof="0" dirty="0">
                <a:ln>
                  <a:noFill/>
                </a:ln>
                <a:solidFill>
                  <a:prstClr val="black"/>
                </a:solidFill>
                <a:effectLst/>
                <a:uLnTx/>
                <a:uFillTx/>
                <a:latin typeface="Segoe UI"/>
                <a:ea typeface="+mn-ea"/>
                <a:cs typeface="+mn-cs"/>
              </a:rPr>
              <a:t> – we’re putting to death anything that’s not based on the truth of God’s word. (1 Corinthians 1:20ff)</a:t>
            </a:r>
          </a:p>
          <a:p>
            <a:pPr marL="0" marR="0" lvl="0" indent="0" algn="l" defTabSz="914400" rtl="0" eaLnBrk="1" fontAlgn="auto" latinLnBrk="0" hangingPunct="1">
              <a:lnSpc>
                <a:spcPct val="100000"/>
              </a:lnSpc>
              <a:spcBef>
                <a:spcPts val="600"/>
              </a:spcBef>
              <a:spcAft>
                <a:spcPts val="1200"/>
              </a:spcAft>
              <a:buClrTx/>
              <a:buSzTx/>
              <a:buFont typeface="Arial" panose="020B0604020202020204" pitchFamily="34" charset="0"/>
              <a:buNone/>
              <a:tabLst/>
              <a:defRPr/>
            </a:pPr>
            <a:r>
              <a:rPr kumimoji="0" lang="en-US" sz="2800" b="0" i="1" u="none" strike="noStrike" kern="1200" cap="none" spc="0" normalizeH="0" baseline="0" noProof="0" dirty="0">
                <a:ln>
                  <a:noFill/>
                </a:ln>
                <a:solidFill>
                  <a:prstClr val="black"/>
                </a:solidFill>
                <a:effectLst/>
                <a:uLnTx/>
                <a:uFillTx/>
                <a:latin typeface="Segoe UI"/>
                <a:ea typeface="+mn-ea"/>
                <a:cs typeface="+mn-cs"/>
              </a:rPr>
              <a:t>“… </a:t>
            </a:r>
            <a:r>
              <a:rPr kumimoji="0" lang="en-US" sz="2800" b="1" i="1" u="none" strike="noStrike" kern="1200" cap="none" spc="0" normalizeH="0" baseline="0" noProof="0" dirty="0">
                <a:ln>
                  <a:noFill/>
                </a:ln>
                <a:solidFill>
                  <a:prstClr val="black"/>
                </a:solidFill>
                <a:effectLst/>
                <a:uLnTx/>
                <a:uFillTx/>
                <a:latin typeface="Segoe UI"/>
                <a:ea typeface="+mn-ea"/>
                <a:cs typeface="+mn-cs"/>
              </a:rPr>
              <a:t>and every lofty thing raised up against the knowledge of God</a:t>
            </a:r>
            <a:r>
              <a:rPr kumimoji="0" lang="en-US" sz="2800" b="0" i="1" u="none" strike="noStrike" kern="1200" cap="none" spc="0" normalizeH="0" baseline="0" noProof="0" dirty="0">
                <a:ln>
                  <a:noFill/>
                </a:ln>
                <a:solidFill>
                  <a:prstClr val="black"/>
                </a:solidFill>
                <a:effectLst/>
                <a:uLnTx/>
                <a:uFillTx/>
                <a:latin typeface="Segoe UI"/>
                <a:ea typeface="+mn-ea"/>
                <a:cs typeface="+mn-cs"/>
              </a:rPr>
              <a:t>”</a:t>
            </a:r>
            <a:r>
              <a:rPr kumimoji="0" lang="en-US" sz="2800" b="0" i="0" u="none" strike="noStrike" kern="1200" cap="none" spc="0" normalizeH="0" baseline="0" noProof="0" dirty="0">
                <a:ln>
                  <a:noFill/>
                </a:ln>
                <a:solidFill>
                  <a:prstClr val="black"/>
                </a:solidFill>
                <a:effectLst/>
                <a:uLnTx/>
                <a:uFillTx/>
                <a:latin typeface="Segoe UI"/>
                <a:ea typeface="+mn-ea"/>
                <a:cs typeface="+mn-cs"/>
              </a:rPr>
              <a:t> – Against those thinking they know more than God! Weapons bringing the arrogant and prideful low. (Isaiah 2:11-12; </a:t>
            </a:r>
            <a:br>
              <a:rPr kumimoji="0" lang="en-US" sz="2800" b="0" i="0" u="none" strike="noStrike" kern="1200" cap="none" spc="0" normalizeH="0" baseline="0" noProof="0" dirty="0">
                <a:ln>
                  <a:noFill/>
                </a:ln>
                <a:solidFill>
                  <a:prstClr val="black"/>
                </a:solidFill>
                <a:effectLst/>
                <a:uLnTx/>
                <a:uFillTx/>
                <a:latin typeface="Segoe UI"/>
                <a:ea typeface="+mn-ea"/>
                <a:cs typeface="+mn-cs"/>
              </a:rPr>
            </a:br>
            <a:r>
              <a:rPr kumimoji="0" lang="en-US" sz="2800" b="0" i="0" u="none" strike="noStrike" kern="1200" cap="none" spc="0" normalizeH="0" baseline="0" noProof="0" dirty="0">
                <a:ln>
                  <a:noFill/>
                </a:ln>
                <a:solidFill>
                  <a:prstClr val="black"/>
                </a:solidFill>
                <a:effectLst/>
                <a:uLnTx/>
                <a:uFillTx/>
                <a:latin typeface="Segoe UI"/>
                <a:ea typeface="+mn-ea"/>
                <a:cs typeface="+mn-cs"/>
              </a:rPr>
              <a:t>Luke 14:11; Romans 12:16; James 4:10)</a:t>
            </a:r>
            <a:endParaRPr kumimoji="0" lang="en-US" sz="1600" b="0" i="0" u="none" strike="noStrike" kern="1200" cap="none" spc="0" normalizeH="0" baseline="0" noProof="0" dirty="0">
              <a:ln>
                <a:noFill/>
              </a:ln>
              <a:solidFill>
                <a:prstClr val="black"/>
              </a:solidFill>
              <a:effectLst/>
              <a:uLnTx/>
              <a:uFillTx/>
              <a:latin typeface="Segoe UI"/>
              <a:ea typeface="+mn-ea"/>
              <a:cs typeface="+mn-cs"/>
            </a:endParaRPr>
          </a:p>
        </p:txBody>
      </p:sp>
    </p:spTree>
    <p:extLst>
      <p:ext uri="{BB962C8B-B14F-4D97-AF65-F5344CB8AC3E}">
        <p14:creationId xmlns:p14="http://schemas.microsoft.com/office/powerpoint/2010/main" val="12762581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06208" y="218699"/>
            <a:ext cx="6298807" cy="1015663"/>
          </a:xfrm>
        </p:spPr>
        <p:txBody>
          <a:bodyPr>
            <a:spAutoFit/>
          </a:bodyPr>
          <a:lstStyle/>
          <a:p>
            <a:r>
              <a:rPr lang="en-US" sz="3200" i="1" dirty="0">
                <a:solidFill>
                  <a:schemeClr val="tx1"/>
                </a:solidFill>
                <a:latin typeface="Segoe UI Light" panose="020B0502040204020203" pitchFamily="34" charset="0"/>
                <a:cs typeface="Segoe UI Light" panose="020B0502040204020203" pitchFamily="34" charset="0"/>
              </a:rPr>
              <a:t>“</a:t>
            </a:r>
            <a:r>
              <a:rPr lang="en-US" sz="3200" b="1" i="1" dirty="0">
                <a:solidFill>
                  <a:schemeClr val="tx1"/>
                </a:solidFill>
                <a:latin typeface="Segoe UI Light" panose="020B0502040204020203" pitchFamily="34" charset="0"/>
                <a:cs typeface="Segoe UI Light" panose="020B0502040204020203" pitchFamily="34" charset="0"/>
              </a:rPr>
              <a:t>Taking every thought captive</a:t>
            </a:r>
            <a:r>
              <a:rPr lang="en-US" sz="3200" i="1" dirty="0">
                <a:solidFill>
                  <a:schemeClr val="tx1"/>
                </a:solidFill>
                <a:latin typeface="Segoe UI Light" panose="020B0502040204020203" pitchFamily="34" charset="0"/>
                <a:cs typeface="Segoe UI Light" panose="020B0502040204020203" pitchFamily="34" charset="0"/>
              </a:rPr>
              <a:t> …”</a:t>
            </a:r>
            <a:br>
              <a:rPr lang="en-US" sz="3200" b="1" i="1" dirty="0">
                <a:solidFill>
                  <a:schemeClr val="tx1"/>
                </a:solidFill>
                <a:latin typeface="Segoe UI Light" panose="020B0502040204020203" pitchFamily="34" charset="0"/>
                <a:cs typeface="Segoe UI Light" panose="020B0502040204020203" pitchFamily="34" charset="0"/>
              </a:rPr>
            </a:br>
            <a:r>
              <a:rPr lang="en-US" sz="2800" b="1" dirty="0">
                <a:solidFill>
                  <a:schemeClr val="tx1"/>
                </a:solidFill>
                <a:latin typeface="Segoe UI Light" panose="020B0502040204020203" pitchFamily="34" charset="0"/>
                <a:cs typeface="Segoe UI Light" panose="020B0502040204020203" pitchFamily="34" charset="0"/>
              </a:rPr>
              <a:t>2 Corinthians 10:5</a:t>
            </a:r>
          </a:p>
        </p:txBody>
      </p:sp>
      <p:sp>
        <p:nvSpPr>
          <p:cNvPr id="4" name="Content Placeholder 17">
            <a:extLst>
              <a:ext uri="{FF2B5EF4-FFF2-40B4-BE49-F238E27FC236}">
                <a16:creationId xmlns:a16="http://schemas.microsoft.com/office/drawing/2014/main" id="{BFAA7398-E3AB-4877-89AC-C66704D2314F}"/>
              </a:ext>
            </a:extLst>
          </p:cNvPr>
          <p:cNvSpPr txBox="1">
            <a:spLocks/>
          </p:cNvSpPr>
          <p:nvPr/>
        </p:nvSpPr>
        <p:spPr>
          <a:xfrm>
            <a:off x="406208" y="1201718"/>
            <a:ext cx="8299642" cy="5301451"/>
          </a:xfrm>
          <a:prstGeom prst="rect">
            <a:avLst/>
          </a:prstGeom>
        </p:spPr>
        <p:txBody>
          <a:bodyPr vert="horz" lIns="68580" tIns="34290" rIns="68580" bIns="34290" rtlCol="0">
            <a:sp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kumimoji="0" lang="en-US" sz="2400" b="1" i="0" u="none" strike="noStrike" kern="1200" cap="none" spc="0" normalizeH="0" baseline="0" noProof="0" dirty="0">
                <a:ln>
                  <a:noFill/>
                </a:ln>
                <a:solidFill>
                  <a:prstClr val="black"/>
                </a:solidFill>
                <a:effectLst/>
                <a:uLnTx/>
                <a:uFillTx/>
                <a:latin typeface="Segoe UI"/>
                <a:ea typeface="+mn-ea"/>
                <a:cs typeface="+mn-cs"/>
              </a:rPr>
              <a:t>How do we bring down strongholds and overcome evil, error, and falsehood?</a:t>
            </a:r>
          </a:p>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kumimoji="0" lang="en-US" sz="2400" b="0" i="1" u="none" strike="noStrike" kern="1200" cap="none" spc="0" normalizeH="0" baseline="0" noProof="0" dirty="0">
                <a:ln>
                  <a:noFill/>
                </a:ln>
                <a:solidFill>
                  <a:prstClr val="black"/>
                </a:solidFill>
                <a:effectLst/>
                <a:uLnTx/>
                <a:uFillTx/>
                <a:latin typeface="Segoe UI"/>
                <a:ea typeface="+mn-ea"/>
                <a:cs typeface="+mn-cs"/>
              </a:rPr>
              <a:t>“</a:t>
            </a:r>
            <a:r>
              <a:rPr kumimoji="0" lang="en-US" sz="2400" b="1" i="1" u="none" strike="noStrike" kern="1200" cap="none" spc="0" normalizeH="0" baseline="0" noProof="0" dirty="0">
                <a:ln>
                  <a:noFill/>
                </a:ln>
                <a:solidFill>
                  <a:prstClr val="black"/>
                </a:solidFill>
                <a:effectLst/>
                <a:uLnTx/>
                <a:uFillTx/>
                <a:latin typeface="Segoe UI"/>
                <a:ea typeface="+mn-ea"/>
                <a:cs typeface="+mn-cs"/>
              </a:rPr>
              <a:t>Taking</a:t>
            </a:r>
            <a:r>
              <a:rPr kumimoji="0" lang="en-US" sz="2400" b="0" i="1" u="none" strike="noStrike" kern="1200" cap="none" spc="0" normalizeH="0" baseline="0" noProof="0" dirty="0">
                <a:ln>
                  <a:noFill/>
                </a:ln>
                <a:solidFill>
                  <a:prstClr val="black"/>
                </a:solidFill>
                <a:effectLst/>
                <a:uLnTx/>
                <a:uFillTx/>
                <a:latin typeface="Segoe UI"/>
                <a:ea typeface="+mn-ea"/>
                <a:cs typeface="+mn-cs"/>
              </a:rPr>
              <a:t> … </a:t>
            </a:r>
            <a:r>
              <a:rPr kumimoji="0" lang="en-US" sz="2400" b="1" i="1" u="none" strike="noStrike" kern="1200" cap="none" spc="0" normalizeH="0" baseline="0" noProof="0" dirty="0">
                <a:ln>
                  <a:noFill/>
                </a:ln>
                <a:solidFill>
                  <a:prstClr val="black"/>
                </a:solidFill>
                <a:effectLst/>
                <a:uLnTx/>
                <a:uFillTx/>
                <a:latin typeface="Segoe UI"/>
                <a:ea typeface="+mn-ea"/>
                <a:cs typeface="+mn-cs"/>
              </a:rPr>
              <a:t>captive</a:t>
            </a:r>
            <a:r>
              <a:rPr kumimoji="0" lang="en-US" sz="2400" b="0" i="1" u="none" strike="noStrike" kern="1200" cap="none" spc="0" normalizeH="0" baseline="0" noProof="0" dirty="0">
                <a:ln>
                  <a:noFill/>
                </a:ln>
                <a:solidFill>
                  <a:prstClr val="black"/>
                </a:solidFill>
                <a:effectLst/>
                <a:uLnTx/>
                <a:uFillTx/>
                <a:latin typeface="Segoe UI"/>
                <a:ea typeface="+mn-ea"/>
                <a:cs typeface="+mn-cs"/>
              </a:rPr>
              <a:t>” – </a:t>
            </a:r>
            <a:r>
              <a:rPr kumimoji="0" lang="en-US" sz="2400" b="0" i="0" u="none" strike="noStrike" kern="1200" cap="none" spc="0" normalizeH="0" baseline="0" noProof="0" dirty="0">
                <a:ln>
                  <a:noFill/>
                </a:ln>
                <a:solidFill>
                  <a:prstClr val="black"/>
                </a:solidFill>
                <a:effectLst/>
                <a:uLnTx/>
                <a:uFillTx/>
                <a:latin typeface="Segoe UI"/>
                <a:ea typeface="+mn-ea"/>
                <a:cs typeface="+mn-cs"/>
              </a:rPr>
              <a:t>“to subjugate, to bring under control.” </a:t>
            </a:r>
            <a:r>
              <a:rPr kumimoji="0" lang="en-US" sz="1600" b="0" i="0" u="none" strike="noStrike" kern="1200" cap="none" spc="0" normalizeH="0" baseline="0" noProof="0" dirty="0">
                <a:ln>
                  <a:noFill/>
                </a:ln>
                <a:solidFill>
                  <a:prstClr val="black"/>
                </a:solidFill>
                <a:effectLst/>
                <a:uLnTx/>
                <a:uFillTx/>
                <a:latin typeface="Segoe UI"/>
                <a:ea typeface="+mn-ea"/>
                <a:cs typeface="+mn-cs"/>
              </a:rPr>
              <a:t>(Vine)</a:t>
            </a:r>
          </a:p>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kumimoji="0" lang="en-US" sz="2400" b="0" i="1" u="none" strike="noStrike" kern="1200" cap="none" spc="0" normalizeH="0" baseline="0" noProof="0" dirty="0">
                <a:ln>
                  <a:noFill/>
                </a:ln>
                <a:solidFill>
                  <a:prstClr val="black"/>
                </a:solidFill>
                <a:effectLst/>
                <a:uLnTx/>
                <a:uFillTx/>
                <a:latin typeface="Segoe UI"/>
                <a:ea typeface="+mn-ea"/>
                <a:cs typeface="+mn-cs"/>
              </a:rPr>
              <a:t>“</a:t>
            </a:r>
            <a:r>
              <a:rPr kumimoji="0" lang="en-US" sz="2400" b="1" i="1" u="none" strike="noStrike" kern="1200" cap="none" spc="0" normalizeH="0" baseline="0" noProof="0" dirty="0">
                <a:ln>
                  <a:noFill/>
                </a:ln>
                <a:solidFill>
                  <a:prstClr val="black"/>
                </a:solidFill>
                <a:effectLst/>
                <a:uLnTx/>
                <a:uFillTx/>
                <a:latin typeface="Segoe UI"/>
                <a:ea typeface="+mn-ea"/>
                <a:cs typeface="+mn-cs"/>
              </a:rPr>
              <a:t>Every</a:t>
            </a:r>
            <a:r>
              <a:rPr kumimoji="0" lang="en-US" sz="2400" b="0" i="1" u="none" strike="noStrike" kern="1200" cap="none" spc="0" normalizeH="0" baseline="0" noProof="0" dirty="0">
                <a:ln>
                  <a:noFill/>
                </a:ln>
                <a:solidFill>
                  <a:prstClr val="black"/>
                </a:solidFill>
                <a:effectLst/>
                <a:uLnTx/>
                <a:uFillTx/>
                <a:latin typeface="Segoe UI"/>
                <a:ea typeface="+mn-ea"/>
                <a:cs typeface="+mn-cs"/>
              </a:rPr>
              <a:t>” </a:t>
            </a:r>
            <a:r>
              <a:rPr kumimoji="0" lang="en-US" sz="2400" b="0" i="0" u="none" strike="noStrike" kern="1200" cap="none" spc="0" normalizeH="0" baseline="0" noProof="0" dirty="0">
                <a:ln>
                  <a:noFill/>
                </a:ln>
                <a:solidFill>
                  <a:prstClr val="black"/>
                </a:solidFill>
                <a:effectLst/>
                <a:uLnTx/>
                <a:uFillTx/>
                <a:latin typeface="Segoe UI"/>
                <a:ea typeface="+mn-ea"/>
                <a:cs typeface="+mn-cs"/>
              </a:rPr>
              <a:t>emphasizes the scope of this command to include “</a:t>
            </a:r>
            <a:r>
              <a:rPr kumimoji="0" lang="en-US" sz="2400" b="1" i="0" u="none" strike="noStrike" kern="1200" cap="none" spc="0" normalizeH="0" baseline="0" noProof="0" dirty="0">
                <a:ln>
                  <a:noFill/>
                </a:ln>
                <a:solidFill>
                  <a:prstClr val="black"/>
                </a:solidFill>
                <a:effectLst/>
                <a:uLnTx/>
                <a:uFillTx/>
                <a:latin typeface="Segoe UI"/>
                <a:ea typeface="+mn-ea"/>
                <a:cs typeface="+mn-cs"/>
              </a:rPr>
              <a:t>any and every</a:t>
            </a:r>
            <a:r>
              <a:rPr kumimoji="0" lang="en-US" sz="2400" b="0" i="0" u="none" strike="noStrike" kern="1200" cap="none" spc="0" normalizeH="0" baseline="0" noProof="0" dirty="0">
                <a:ln>
                  <a:noFill/>
                </a:ln>
                <a:solidFill>
                  <a:prstClr val="black"/>
                </a:solidFill>
                <a:effectLst/>
                <a:uLnTx/>
                <a:uFillTx/>
                <a:latin typeface="Segoe UI"/>
                <a:ea typeface="+mn-ea"/>
                <a:cs typeface="+mn-cs"/>
              </a:rPr>
              <a:t>” </a:t>
            </a:r>
            <a:r>
              <a:rPr kumimoji="0" lang="en-US" sz="1100" b="0" i="0" u="none" strike="noStrike" kern="1200" cap="none" spc="0" normalizeH="0" baseline="0" noProof="0" dirty="0">
                <a:ln>
                  <a:noFill/>
                </a:ln>
                <a:solidFill>
                  <a:prstClr val="black"/>
                </a:solidFill>
                <a:effectLst/>
                <a:uLnTx/>
                <a:uFillTx/>
                <a:latin typeface="Segoe UI"/>
                <a:ea typeface="+mn-ea"/>
                <a:cs typeface="+mn-cs"/>
              </a:rPr>
              <a:t>(Vine) </a:t>
            </a:r>
            <a:r>
              <a:rPr kumimoji="0" lang="en-US" sz="2400" b="0" i="0" u="none" strike="noStrike" kern="1200" cap="none" spc="0" normalizeH="0" baseline="0" noProof="0" dirty="0">
                <a:ln>
                  <a:noFill/>
                </a:ln>
                <a:solidFill>
                  <a:prstClr val="black"/>
                </a:solidFill>
                <a:effectLst/>
                <a:uLnTx/>
                <a:uFillTx/>
                <a:latin typeface="Segoe UI"/>
                <a:ea typeface="+mn-ea"/>
                <a:cs typeface="+mn-cs"/>
              </a:rPr>
              <a:t>thought we have. </a:t>
            </a:r>
          </a:p>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kumimoji="0" lang="en-US" sz="2400" b="0" i="1" u="none" strike="noStrike" kern="1200" cap="none" spc="0" normalizeH="0" baseline="0" noProof="0" dirty="0">
                <a:ln>
                  <a:noFill/>
                </a:ln>
                <a:solidFill>
                  <a:prstClr val="black"/>
                </a:solidFill>
                <a:effectLst/>
                <a:uLnTx/>
                <a:uFillTx/>
                <a:latin typeface="Segoe UI"/>
                <a:ea typeface="+mn-ea"/>
                <a:cs typeface="+mn-cs"/>
              </a:rPr>
              <a:t>“</a:t>
            </a:r>
            <a:r>
              <a:rPr kumimoji="0" lang="en-US" sz="2400" b="1" i="1" u="none" strike="noStrike" kern="1200" cap="none" spc="0" normalizeH="0" baseline="0" noProof="0" dirty="0">
                <a:ln>
                  <a:noFill/>
                </a:ln>
                <a:solidFill>
                  <a:prstClr val="black"/>
                </a:solidFill>
                <a:effectLst/>
                <a:uLnTx/>
                <a:uFillTx/>
                <a:latin typeface="Segoe UI"/>
                <a:ea typeface="+mn-ea"/>
                <a:cs typeface="+mn-cs"/>
              </a:rPr>
              <a:t>To the obedience of Christ</a:t>
            </a:r>
            <a:r>
              <a:rPr kumimoji="0" lang="en-US" sz="2400" b="0" i="1" u="none" strike="noStrike" kern="1200" cap="none" spc="0" normalizeH="0" baseline="0" noProof="0" dirty="0">
                <a:ln>
                  <a:noFill/>
                </a:ln>
                <a:solidFill>
                  <a:prstClr val="black"/>
                </a:solidFill>
                <a:effectLst/>
                <a:uLnTx/>
                <a:uFillTx/>
                <a:latin typeface="Segoe UI"/>
                <a:ea typeface="+mn-ea"/>
                <a:cs typeface="+mn-cs"/>
              </a:rPr>
              <a:t>”</a:t>
            </a:r>
            <a:r>
              <a:rPr kumimoji="0" lang="en-US" sz="2400" b="0" i="0" u="none" strike="noStrike" kern="1200" cap="none" spc="0" normalizeH="0" baseline="0" noProof="0" dirty="0">
                <a:ln>
                  <a:noFill/>
                </a:ln>
                <a:solidFill>
                  <a:prstClr val="black"/>
                </a:solidFill>
                <a:effectLst/>
                <a:uLnTx/>
                <a:uFillTx/>
                <a:latin typeface="Segoe UI"/>
                <a:ea typeface="+mn-ea"/>
                <a:cs typeface="+mn-cs"/>
              </a:rPr>
              <a:t> – (Colossians 3:17) “Attentive hearkening” </a:t>
            </a:r>
            <a:r>
              <a:rPr kumimoji="0" lang="en-US" sz="1100" b="0" i="0" u="none" strike="noStrike" kern="1200" cap="none" spc="0" normalizeH="0" baseline="0" noProof="0" dirty="0">
                <a:ln>
                  <a:noFill/>
                </a:ln>
                <a:solidFill>
                  <a:prstClr val="black"/>
                </a:solidFill>
                <a:effectLst/>
                <a:uLnTx/>
                <a:uFillTx/>
                <a:latin typeface="Segoe UI"/>
                <a:ea typeface="+mn-ea"/>
                <a:cs typeface="+mn-cs"/>
              </a:rPr>
              <a:t>(Strong)</a:t>
            </a:r>
          </a:p>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Segoe UI"/>
                <a:ea typeface="+mn-ea"/>
                <a:cs typeface="+mn-cs"/>
              </a:rPr>
              <a:t>Thoughts of:</a:t>
            </a:r>
          </a:p>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Segoe UI"/>
                <a:ea typeface="+mn-ea"/>
                <a:cs typeface="+mn-cs"/>
              </a:rPr>
              <a:t>Superiority, arrogance, pride, and animosity must be taken captive and replaced with …</a:t>
            </a:r>
          </a:p>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Segoe UI"/>
                <a:ea typeface="+mn-ea"/>
                <a:cs typeface="+mn-cs"/>
              </a:rPr>
              <a:t>Humility, love, patience, and long-suffering.</a:t>
            </a:r>
          </a:p>
        </p:txBody>
      </p:sp>
    </p:spTree>
    <p:extLst>
      <p:ext uri="{BB962C8B-B14F-4D97-AF65-F5344CB8AC3E}">
        <p14:creationId xmlns:p14="http://schemas.microsoft.com/office/powerpoint/2010/main" val="32313937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6786" y="220293"/>
            <a:ext cx="6029734" cy="954107"/>
          </a:xfrm>
        </p:spPr>
        <p:txBody>
          <a:bodyPr>
            <a:spAutoFit/>
          </a:bodyPr>
          <a:lstStyle/>
          <a:p>
            <a:r>
              <a:rPr lang="en-US" sz="3200" i="1" dirty="0">
                <a:solidFill>
                  <a:schemeClr val="tx1"/>
                </a:solidFill>
                <a:latin typeface="Segoe UI Light" panose="020B0502040204020203" pitchFamily="34" charset="0"/>
                <a:cs typeface="Segoe UI Light" panose="020B0502040204020203" pitchFamily="34" charset="0"/>
              </a:rPr>
              <a:t>“</a:t>
            </a:r>
            <a:r>
              <a:rPr lang="en-US" sz="3200" b="1" i="1" dirty="0">
                <a:solidFill>
                  <a:schemeClr val="tx1"/>
                </a:solidFill>
                <a:latin typeface="Segoe UI Light" panose="020B0502040204020203" pitchFamily="34" charset="0"/>
                <a:cs typeface="Segoe UI Light" panose="020B0502040204020203" pitchFamily="34" charset="0"/>
              </a:rPr>
              <a:t>Taking every thought captive</a:t>
            </a:r>
            <a:r>
              <a:rPr lang="en-US" sz="3200" i="1" dirty="0">
                <a:solidFill>
                  <a:schemeClr val="tx1"/>
                </a:solidFill>
                <a:latin typeface="Segoe UI Light" panose="020B0502040204020203" pitchFamily="34" charset="0"/>
                <a:cs typeface="Segoe UI Light" panose="020B0502040204020203" pitchFamily="34" charset="0"/>
              </a:rPr>
              <a:t> …”</a:t>
            </a:r>
            <a:br>
              <a:rPr lang="en-US" sz="2800" b="1" i="1" dirty="0">
                <a:solidFill>
                  <a:schemeClr val="tx1"/>
                </a:solidFill>
                <a:latin typeface="Segoe UI Light" panose="020B0502040204020203" pitchFamily="34" charset="0"/>
                <a:cs typeface="Segoe UI Light" panose="020B0502040204020203" pitchFamily="34" charset="0"/>
              </a:rPr>
            </a:br>
            <a:r>
              <a:rPr lang="en-US" sz="2400" b="1" dirty="0">
                <a:solidFill>
                  <a:schemeClr val="tx1"/>
                </a:solidFill>
                <a:latin typeface="Segoe UI Light" panose="020B0502040204020203" pitchFamily="34" charset="0"/>
                <a:cs typeface="Segoe UI Light" panose="020B0502040204020203" pitchFamily="34" charset="0"/>
              </a:rPr>
              <a:t>2 Corinthians 10:5</a:t>
            </a:r>
            <a:endParaRPr lang="en-US" sz="2800" b="1" dirty="0">
              <a:solidFill>
                <a:schemeClr val="tx1"/>
              </a:solidFill>
              <a:latin typeface="Segoe UI Light" panose="020B0502040204020203" pitchFamily="34" charset="0"/>
              <a:cs typeface="Segoe UI Light" panose="020B0502040204020203" pitchFamily="34" charset="0"/>
            </a:endParaRPr>
          </a:p>
        </p:txBody>
      </p:sp>
      <p:sp>
        <p:nvSpPr>
          <p:cNvPr id="4" name="Content Placeholder 17">
            <a:extLst>
              <a:ext uri="{FF2B5EF4-FFF2-40B4-BE49-F238E27FC236}">
                <a16:creationId xmlns:a16="http://schemas.microsoft.com/office/drawing/2014/main" id="{BFAA7398-E3AB-4877-89AC-C66704D2314F}"/>
              </a:ext>
            </a:extLst>
          </p:cNvPr>
          <p:cNvSpPr txBox="1">
            <a:spLocks/>
          </p:cNvSpPr>
          <p:nvPr/>
        </p:nvSpPr>
        <p:spPr>
          <a:xfrm>
            <a:off x="406208" y="1352550"/>
            <a:ext cx="8299642" cy="5039841"/>
          </a:xfrm>
          <a:prstGeom prst="rect">
            <a:avLst/>
          </a:prstGeom>
        </p:spPr>
        <p:txBody>
          <a:bodyPr vert="horz" lIns="68580" tIns="34290" rIns="68580" bIns="34290" rtlCol="0">
            <a:sp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Another type of battle: The battle within! </a:t>
            </a:r>
            <a:r>
              <a:rPr kumimoji="0" lang="en-US" sz="2800" b="0" i="1" u="none" strike="noStrike" kern="1200" cap="none" spc="0" normalizeH="0" baseline="0" noProof="0" dirty="0">
                <a:ln>
                  <a:noFill/>
                </a:ln>
                <a:solidFill>
                  <a:prstClr val="black"/>
                </a:solidFill>
                <a:effectLst/>
                <a:uLnTx/>
                <a:uFillTx/>
                <a:latin typeface="Segoe UI"/>
                <a:ea typeface="+mn-ea"/>
                <a:cs typeface="+mn-cs"/>
              </a:rPr>
              <a:t>“… afflicted on every side: conflicts without, fears within.” </a:t>
            </a:r>
            <a:r>
              <a:rPr kumimoji="0" lang="en-US" sz="2800" b="0" i="0" u="none" strike="noStrike" kern="1200" cap="none" spc="0" normalizeH="0" baseline="0" noProof="0" dirty="0">
                <a:ln>
                  <a:noFill/>
                </a:ln>
                <a:solidFill>
                  <a:prstClr val="black"/>
                </a:solidFill>
                <a:effectLst/>
                <a:uLnTx/>
                <a:uFillTx/>
                <a:latin typeface="Segoe UI"/>
                <a:ea typeface="+mn-ea"/>
                <a:cs typeface="+mn-cs"/>
              </a:rPr>
              <a:t>(7:5)</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Peter described the internal battle against </a:t>
            </a:r>
            <a:r>
              <a:rPr kumimoji="0" lang="en-US" sz="2800" b="0" i="1" u="none" strike="noStrike" kern="1200" cap="none" spc="0" normalizeH="0" baseline="0" noProof="0" dirty="0">
                <a:ln>
                  <a:noFill/>
                </a:ln>
                <a:solidFill>
                  <a:prstClr val="black"/>
                </a:solidFill>
                <a:effectLst/>
                <a:uLnTx/>
                <a:uFillTx/>
                <a:latin typeface="Segoe UI"/>
                <a:ea typeface="+mn-ea"/>
                <a:cs typeface="+mn-cs"/>
              </a:rPr>
              <a:t>“fleshly lusts which wage war against the soul.”</a:t>
            </a:r>
            <a:r>
              <a:rPr kumimoji="0" lang="en-US" sz="2800" b="0" i="0" u="none" strike="noStrike" kern="1200" cap="none" spc="0" normalizeH="0" baseline="0" noProof="0" dirty="0">
                <a:ln>
                  <a:noFill/>
                </a:ln>
                <a:solidFill>
                  <a:prstClr val="black"/>
                </a:solidFill>
                <a:effectLst/>
                <a:uLnTx/>
                <a:uFillTx/>
                <a:latin typeface="Segoe UI"/>
                <a:ea typeface="+mn-ea"/>
                <a:cs typeface="+mn-cs"/>
              </a:rPr>
              <a:t> (1 Peter 2:11; cf. James 4:1-2)</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Segoe UI"/>
                <a:ea typeface="+mn-ea"/>
                <a:cs typeface="+mn-cs"/>
              </a:rPr>
              <a:t>To Christians scattered abroad and </a:t>
            </a:r>
            <a:r>
              <a:rPr kumimoji="0" lang="en-US" sz="2800" b="0" i="1" u="none" strike="noStrike" kern="1200" cap="none" spc="0" normalizeH="0" baseline="0" noProof="0" dirty="0">
                <a:ln>
                  <a:noFill/>
                </a:ln>
                <a:solidFill>
                  <a:prstClr val="black"/>
                </a:solidFill>
                <a:effectLst/>
                <a:uLnTx/>
                <a:uFillTx/>
                <a:latin typeface="Segoe UI"/>
                <a:ea typeface="+mn-ea"/>
                <a:cs typeface="+mn-cs"/>
              </a:rPr>
              <a:t>“distressed by various trials”</a:t>
            </a:r>
            <a:r>
              <a:rPr kumimoji="0" lang="en-US" sz="2800" b="0" i="0" u="none" strike="noStrike" kern="1200" cap="none" spc="0" normalizeH="0" baseline="0" noProof="0" dirty="0">
                <a:ln>
                  <a:noFill/>
                </a:ln>
                <a:solidFill>
                  <a:prstClr val="black"/>
                </a:solidFill>
                <a:effectLst/>
                <a:uLnTx/>
                <a:uFillTx/>
                <a:latin typeface="Segoe UI"/>
                <a:ea typeface="+mn-ea"/>
                <a:cs typeface="+mn-cs"/>
              </a:rPr>
              <a:t>, (1:1) Peter exhorted:</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US" sz="2800" b="0" i="1" u="none" strike="noStrike" kern="1200" cap="none" spc="0" normalizeH="0" baseline="0" noProof="0" dirty="0">
                <a:ln>
                  <a:noFill/>
                </a:ln>
                <a:solidFill>
                  <a:prstClr val="black"/>
                </a:solidFill>
                <a:effectLst/>
                <a:uLnTx/>
                <a:uFillTx/>
                <a:latin typeface="Segoe UI"/>
                <a:ea typeface="+mn-ea"/>
                <a:cs typeface="+mn-cs"/>
              </a:rPr>
              <a:t>“Therefore prepare your minds for action (‘</a:t>
            </a:r>
            <a:r>
              <a:rPr kumimoji="0" lang="en-US" sz="2800" b="1" i="1" u="none" strike="noStrike" kern="1200" cap="none" spc="0" normalizeH="0" baseline="0" noProof="0" dirty="0">
                <a:ln>
                  <a:noFill/>
                </a:ln>
                <a:solidFill>
                  <a:prstClr val="black"/>
                </a:solidFill>
                <a:effectLst/>
                <a:uLnTx/>
                <a:uFillTx/>
                <a:latin typeface="Segoe UI"/>
                <a:ea typeface="+mn-ea"/>
                <a:cs typeface="+mn-cs"/>
              </a:rPr>
              <a:t>gird up the loins of your mind</a:t>
            </a:r>
            <a:r>
              <a:rPr kumimoji="0" lang="en-US" sz="2800" b="0" i="1" u="none" strike="noStrike" kern="1200" cap="none" spc="0" normalizeH="0" baseline="0" noProof="0" dirty="0">
                <a:ln>
                  <a:noFill/>
                </a:ln>
                <a:solidFill>
                  <a:prstClr val="black"/>
                </a:solidFill>
                <a:effectLst/>
                <a:uLnTx/>
                <a:uFillTx/>
                <a:latin typeface="Segoe UI"/>
                <a:ea typeface="+mn-ea"/>
                <a:cs typeface="+mn-cs"/>
              </a:rPr>
              <a:t>’</a:t>
            </a:r>
            <a:r>
              <a:rPr kumimoji="0" lang="en-US" sz="2800" b="0" i="0" u="none" strike="noStrike" kern="1200" cap="none" spc="0" normalizeH="0" baseline="0" noProof="0" dirty="0">
                <a:ln>
                  <a:noFill/>
                </a:ln>
                <a:solidFill>
                  <a:prstClr val="black"/>
                </a:solidFill>
                <a:effectLst/>
                <a:uLnTx/>
                <a:uFillTx/>
                <a:latin typeface="Segoe UI"/>
                <a:ea typeface="+mn-ea"/>
                <a:cs typeface="+mn-cs"/>
              </a:rPr>
              <a:t>, NKJV)</a:t>
            </a:r>
            <a:r>
              <a:rPr kumimoji="0" lang="en-US" sz="2800" b="0" i="1" u="none" strike="noStrike" kern="1200" cap="none" spc="0" normalizeH="0" baseline="0" noProof="0" dirty="0">
                <a:ln>
                  <a:noFill/>
                </a:ln>
                <a:solidFill>
                  <a:prstClr val="black"/>
                </a:solidFill>
                <a:effectLst/>
                <a:uLnTx/>
                <a:uFillTx/>
                <a:latin typeface="Segoe UI"/>
                <a:ea typeface="+mn-ea"/>
                <a:cs typeface="+mn-cs"/>
              </a:rPr>
              <a:t>, keep sober in spirit, fix your hope completely on the grace to be brought to you at the revelation of Jesus Christ.”</a:t>
            </a:r>
            <a:r>
              <a:rPr kumimoji="0" lang="en-US" sz="2800" b="0" i="0" u="none" strike="noStrike" kern="1200" cap="none" spc="0" normalizeH="0" baseline="0" noProof="0" dirty="0">
                <a:ln>
                  <a:noFill/>
                </a:ln>
                <a:solidFill>
                  <a:prstClr val="black"/>
                </a:solidFill>
                <a:effectLst/>
                <a:uLnTx/>
                <a:uFillTx/>
                <a:latin typeface="Segoe UI"/>
                <a:ea typeface="+mn-ea"/>
                <a:cs typeface="+mn-cs"/>
              </a:rPr>
              <a:t> (1 Peter 1:13)</a:t>
            </a:r>
          </a:p>
        </p:txBody>
      </p:sp>
    </p:spTree>
    <p:extLst>
      <p:ext uri="{BB962C8B-B14F-4D97-AF65-F5344CB8AC3E}">
        <p14:creationId xmlns:p14="http://schemas.microsoft.com/office/powerpoint/2010/main" val="200350418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6786" y="220293"/>
            <a:ext cx="6029734" cy="954107"/>
          </a:xfrm>
        </p:spPr>
        <p:txBody>
          <a:bodyPr>
            <a:spAutoFit/>
          </a:bodyPr>
          <a:lstStyle/>
          <a:p>
            <a:r>
              <a:rPr lang="en-US" sz="3200" i="1" dirty="0">
                <a:solidFill>
                  <a:schemeClr val="tx1"/>
                </a:solidFill>
                <a:latin typeface="Segoe UI Light" panose="020B0502040204020203" pitchFamily="34" charset="0"/>
                <a:cs typeface="Segoe UI Light" panose="020B0502040204020203" pitchFamily="34" charset="0"/>
              </a:rPr>
              <a:t>“</a:t>
            </a:r>
            <a:r>
              <a:rPr lang="en-US" sz="3200" b="1" i="1" dirty="0">
                <a:solidFill>
                  <a:schemeClr val="tx1"/>
                </a:solidFill>
                <a:latin typeface="Segoe UI Light" panose="020B0502040204020203" pitchFamily="34" charset="0"/>
                <a:cs typeface="Segoe UI Light" panose="020B0502040204020203" pitchFamily="34" charset="0"/>
              </a:rPr>
              <a:t>Taking every thought captive</a:t>
            </a:r>
            <a:r>
              <a:rPr lang="en-US" sz="3200" i="1" dirty="0">
                <a:solidFill>
                  <a:schemeClr val="tx1"/>
                </a:solidFill>
                <a:latin typeface="Segoe UI Light" panose="020B0502040204020203" pitchFamily="34" charset="0"/>
                <a:cs typeface="Segoe UI Light" panose="020B0502040204020203" pitchFamily="34" charset="0"/>
              </a:rPr>
              <a:t> …”</a:t>
            </a:r>
            <a:br>
              <a:rPr lang="en-US" sz="2800" i="1" dirty="0">
                <a:solidFill>
                  <a:schemeClr val="tx1"/>
                </a:solidFill>
                <a:latin typeface="Segoe UI Light" panose="020B0502040204020203" pitchFamily="34" charset="0"/>
                <a:cs typeface="Segoe UI Light" panose="020B0502040204020203" pitchFamily="34" charset="0"/>
              </a:rPr>
            </a:br>
            <a:r>
              <a:rPr lang="en-US" sz="2400" b="1" dirty="0">
                <a:solidFill>
                  <a:schemeClr val="tx1"/>
                </a:solidFill>
                <a:latin typeface="Segoe UI Light" panose="020B0502040204020203" pitchFamily="34" charset="0"/>
                <a:cs typeface="Segoe UI Light" panose="020B0502040204020203" pitchFamily="34" charset="0"/>
              </a:rPr>
              <a:t>2 Corinthians 10:5</a:t>
            </a:r>
            <a:endParaRPr lang="en-US" sz="2800" b="1" dirty="0">
              <a:solidFill>
                <a:schemeClr val="tx1"/>
              </a:solidFill>
              <a:latin typeface="Segoe UI Light" panose="020B0502040204020203" pitchFamily="34" charset="0"/>
              <a:cs typeface="Segoe UI Light" panose="020B0502040204020203" pitchFamily="34" charset="0"/>
            </a:endParaRPr>
          </a:p>
        </p:txBody>
      </p:sp>
      <p:sp>
        <p:nvSpPr>
          <p:cNvPr id="4" name="Content Placeholder 17">
            <a:extLst>
              <a:ext uri="{FF2B5EF4-FFF2-40B4-BE49-F238E27FC236}">
                <a16:creationId xmlns:a16="http://schemas.microsoft.com/office/drawing/2014/main" id="{BFAA7398-E3AB-4877-89AC-C66704D2314F}"/>
              </a:ext>
            </a:extLst>
          </p:cNvPr>
          <p:cNvSpPr txBox="1">
            <a:spLocks/>
          </p:cNvSpPr>
          <p:nvPr/>
        </p:nvSpPr>
        <p:spPr>
          <a:xfrm>
            <a:off x="406208" y="1201718"/>
            <a:ext cx="8299642" cy="5501506"/>
          </a:xfrm>
          <a:prstGeom prst="rect">
            <a:avLst/>
          </a:prstGeom>
        </p:spPr>
        <p:txBody>
          <a:bodyPr vert="horz" lIns="68580" tIns="34290" rIns="68580" bIns="34290" rtlCol="0">
            <a:sp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400"/>
              </a:spcAft>
              <a:buClrTx/>
              <a:buSzTx/>
              <a:buFont typeface="Arial" panose="020B0604020202020204" pitchFamily="34" charset="0"/>
              <a:buNone/>
              <a:tabLst/>
              <a:defRPr/>
            </a:pPr>
            <a:r>
              <a:rPr kumimoji="0" lang="en-US" sz="3500" b="0" i="0" u="none" strike="noStrike" kern="1200" cap="none" spc="0" normalizeH="0" baseline="0" noProof="0" dirty="0">
                <a:ln>
                  <a:noFill/>
                </a:ln>
                <a:solidFill>
                  <a:prstClr val="black"/>
                </a:solidFill>
                <a:effectLst/>
                <a:uLnTx/>
                <a:uFillTx/>
                <a:latin typeface="Segoe UI"/>
                <a:ea typeface="+mn-ea"/>
                <a:cs typeface="+mn-cs"/>
              </a:rPr>
              <a:t>Thoughts to be taken captive:</a:t>
            </a:r>
            <a:endParaRPr kumimoji="0" lang="en-US" sz="2800" b="0" i="0" u="none" strike="noStrike" kern="1200" cap="none" spc="0" normalizeH="0" baseline="0" noProof="0" dirty="0">
              <a:ln>
                <a:noFill/>
              </a:ln>
              <a:solidFill>
                <a:prstClr val="black"/>
              </a:solidFill>
              <a:effectLst/>
              <a:uLnTx/>
              <a:uFillTx/>
              <a:latin typeface="Segoe UI"/>
              <a:ea typeface="+mn-ea"/>
              <a:cs typeface="+mn-cs"/>
            </a:endParaRPr>
          </a:p>
          <a:p>
            <a:pPr marL="228600" marR="0" lvl="0" indent="-22860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Segoe UI"/>
                <a:ea typeface="+mn-ea"/>
                <a:cs typeface="+mn-cs"/>
              </a:rPr>
              <a:t>Hate</a:t>
            </a:r>
            <a:r>
              <a:rPr kumimoji="0" lang="en-US" sz="2800" b="0" i="0" u="none" strike="noStrike" kern="1200" cap="none" spc="0" normalizeH="0" baseline="0" noProof="0" dirty="0">
                <a:ln>
                  <a:noFill/>
                </a:ln>
                <a:solidFill>
                  <a:prstClr val="black"/>
                </a:solidFill>
                <a:effectLst/>
                <a:uLnTx/>
                <a:uFillTx/>
                <a:latin typeface="Segoe UI"/>
                <a:ea typeface="+mn-ea"/>
                <a:cs typeface="+mn-cs"/>
              </a:rPr>
              <a:t> – Matthew 5:21-27, 43-48</a:t>
            </a:r>
          </a:p>
          <a:p>
            <a:pPr marL="228600" marR="0" lvl="0" indent="-22860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Segoe UI"/>
                <a:ea typeface="+mn-ea"/>
                <a:cs typeface="+mn-cs"/>
              </a:rPr>
              <a:t>Lust</a:t>
            </a:r>
            <a:r>
              <a:rPr kumimoji="0" lang="en-US" sz="2800" b="0" i="0" u="none" strike="noStrike" kern="1200" cap="none" spc="0" normalizeH="0" baseline="0" noProof="0" dirty="0">
                <a:ln>
                  <a:noFill/>
                </a:ln>
                <a:solidFill>
                  <a:prstClr val="black"/>
                </a:solidFill>
                <a:effectLst/>
                <a:uLnTx/>
                <a:uFillTx/>
                <a:latin typeface="Segoe UI"/>
                <a:ea typeface="+mn-ea"/>
                <a:cs typeface="+mn-cs"/>
              </a:rPr>
              <a:t> – Matthew 5:27-30</a:t>
            </a:r>
          </a:p>
          <a:p>
            <a:pPr marL="228600" marR="0" lvl="0" indent="-22860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Segoe UI"/>
                <a:ea typeface="+mn-ea"/>
                <a:cs typeface="+mn-cs"/>
              </a:rPr>
              <a:t>Revenge</a:t>
            </a:r>
            <a:r>
              <a:rPr kumimoji="0" lang="en-US" sz="2800" b="0" i="0" u="none" strike="noStrike" kern="1200" cap="none" spc="0" normalizeH="0" baseline="0" noProof="0" dirty="0">
                <a:ln>
                  <a:noFill/>
                </a:ln>
                <a:solidFill>
                  <a:prstClr val="black"/>
                </a:solidFill>
                <a:effectLst/>
                <a:uLnTx/>
                <a:uFillTx/>
                <a:latin typeface="Segoe UI"/>
                <a:ea typeface="+mn-ea"/>
                <a:cs typeface="+mn-cs"/>
              </a:rPr>
              <a:t> – Matthew 5:38-42</a:t>
            </a:r>
          </a:p>
          <a:p>
            <a:pPr marL="228600" marR="0" lvl="0" indent="-22860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Segoe UI"/>
                <a:ea typeface="+mn-ea"/>
                <a:cs typeface="+mn-cs"/>
              </a:rPr>
              <a:t>Envy </a:t>
            </a:r>
            <a:r>
              <a:rPr kumimoji="0" lang="en-US" sz="2800" b="0" i="0" u="none" strike="noStrike" kern="1200" cap="none" spc="0" normalizeH="0" baseline="0" noProof="0" dirty="0">
                <a:ln>
                  <a:noFill/>
                </a:ln>
                <a:solidFill>
                  <a:prstClr val="black"/>
                </a:solidFill>
                <a:effectLst/>
                <a:uLnTx/>
                <a:uFillTx/>
                <a:latin typeface="Segoe UI"/>
                <a:ea typeface="+mn-ea"/>
                <a:cs typeface="+mn-cs"/>
              </a:rPr>
              <a:t>– Mark 7:22; Galatians 5:26</a:t>
            </a:r>
            <a:endParaRPr kumimoji="0" lang="en-US" sz="2800" b="1" i="0" u="none" strike="noStrike" kern="1200" cap="none" spc="0" normalizeH="0" baseline="0" noProof="0" dirty="0">
              <a:ln>
                <a:noFill/>
              </a:ln>
              <a:solidFill>
                <a:prstClr val="black"/>
              </a:solidFill>
              <a:effectLst/>
              <a:uLnTx/>
              <a:uFillTx/>
              <a:latin typeface="Segoe UI"/>
              <a:ea typeface="+mn-ea"/>
              <a:cs typeface="+mn-cs"/>
            </a:endParaRPr>
          </a:p>
          <a:p>
            <a:pPr marL="228600" marR="0" lvl="0" indent="-22860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Segoe UI"/>
                <a:ea typeface="+mn-ea"/>
                <a:cs typeface="+mn-cs"/>
              </a:rPr>
              <a:t>Pride </a:t>
            </a:r>
            <a:r>
              <a:rPr kumimoji="0" lang="en-US" sz="2800" b="0" i="0" u="none" strike="noStrike" kern="1200" cap="none" spc="0" normalizeH="0" baseline="0" noProof="0" dirty="0">
                <a:ln>
                  <a:noFill/>
                </a:ln>
                <a:solidFill>
                  <a:prstClr val="black"/>
                </a:solidFill>
                <a:effectLst/>
                <a:uLnTx/>
                <a:uFillTx/>
                <a:latin typeface="Segoe UI"/>
                <a:ea typeface="+mn-ea"/>
                <a:cs typeface="+mn-cs"/>
              </a:rPr>
              <a:t>– Mark 7:22; James 4:6</a:t>
            </a:r>
            <a:endParaRPr kumimoji="0" lang="en-US" sz="2800" b="1" i="0" u="none" strike="noStrike" kern="1200" cap="none" spc="0" normalizeH="0" baseline="0" noProof="0" dirty="0">
              <a:ln>
                <a:noFill/>
              </a:ln>
              <a:solidFill>
                <a:prstClr val="black"/>
              </a:solidFill>
              <a:effectLst/>
              <a:uLnTx/>
              <a:uFillTx/>
              <a:latin typeface="Segoe UI"/>
              <a:ea typeface="+mn-ea"/>
              <a:cs typeface="+mn-cs"/>
            </a:endParaRPr>
          </a:p>
          <a:p>
            <a:pPr marL="228600" marR="0" lvl="0" indent="-22860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Segoe UI"/>
                <a:ea typeface="+mn-ea"/>
                <a:cs typeface="+mn-cs"/>
              </a:rPr>
              <a:t>Greed </a:t>
            </a:r>
            <a:r>
              <a:rPr kumimoji="0" lang="en-US" sz="2800" b="0" i="0" u="none" strike="noStrike" kern="1200" cap="none" spc="0" normalizeH="0" baseline="0" noProof="0" dirty="0">
                <a:ln>
                  <a:noFill/>
                </a:ln>
                <a:solidFill>
                  <a:prstClr val="black"/>
                </a:solidFill>
                <a:effectLst/>
                <a:uLnTx/>
                <a:uFillTx/>
                <a:latin typeface="Segoe UI"/>
                <a:ea typeface="+mn-ea"/>
                <a:cs typeface="+mn-cs"/>
              </a:rPr>
              <a:t>– Luke 12:15; Colossians 3:5</a:t>
            </a:r>
            <a:endParaRPr kumimoji="0" lang="en-US" sz="2800" b="1" i="0" u="none" strike="noStrike" kern="1200" cap="none" spc="0" normalizeH="0" baseline="0" noProof="0" dirty="0">
              <a:ln>
                <a:noFill/>
              </a:ln>
              <a:solidFill>
                <a:prstClr val="black"/>
              </a:solidFill>
              <a:effectLst/>
              <a:uLnTx/>
              <a:uFillTx/>
              <a:latin typeface="Segoe UI"/>
              <a:ea typeface="+mn-ea"/>
              <a:cs typeface="+mn-cs"/>
            </a:endParaRPr>
          </a:p>
          <a:p>
            <a:pPr marL="228600" marR="0" lvl="0" indent="-22860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Segoe UI"/>
                <a:ea typeface="+mn-ea"/>
                <a:cs typeface="+mn-cs"/>
              </a:rPr>
              <a:t>Doubt </a:t>
            </a:r>
            <a:r>
              <a:rPr kumimoji="0" lang="en-US" sz="2800" b="0" i="0" u="none" strike="noStrike" kern="1200" cap="none" spc="0" normalizeH="0" baseline="0" noProof="0" dirty="0">
                <a:ln>
                  <a:noFill/>
                </a:ln>
                <a:solidFill>
                  <a:prstClr val="black"/>
                </a:solidFill>
                <a:effectLst/>
                <a:uLnTx/>
                <a:uFillTx/>
                <a:latin typeface="Segoe UI"/>
                <a:ea typeface="+mn-ea"/>
                <a:cs typeface="+mn-cs"/>
              </a:rPr>
              <a:t>– Matthew 14:31; James 1:6</a:t>
            </a:r>
            <a:endParaRPr kumimoji="0" lang="en-US" sz="2800" b="1" i="0" u="none" strike="noStrike" kern="1200" cap="none" spc="0" normalizeH="0" baseline="0" noProof="0" dirty="0">
              <a:ln>
                <a:noFill/>
              </a:ln>
              <a:solidFill>
                <a:prstClr val="black"/>
              </a:solidFill>
              <a:effectLst/>
              <a:uLnTx/>
              <a:uFillTx/>
              <a:latin typeface="Segoe UI"/>
              <a:ea typeface="+mn-ea"/>
              <a:cs typeface="+mn-cs"/>
            </a:endParaRPr>
          </a:p>
          <a:p>
            <a:pPr marL="228600" marR="0" lvl="0" indent="-22860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Segoe UI"/>
                <a:ea typeface="+mn-ea"/>
                <a:cs typeface="+mn-cs"/>
              </a:rPr>
              <a:t>Worry </a:t>
            </a:r>
            <a:r>
              <a:rPr kumimoji="0" lang="en-US" sz="2800" b="0" i="0" u="none" strike="noStrike" kern="1200" cap="none" spc="0" normalizeH="0" baseline="0" noProof="0" dirty="0">
                <a:ln>
                  <a:noFill/>
                </a:ln>
                <a:solidFill>
                  <a:prstClr val="black"/>
                </a:solidFill>
                <a:effectLst/>
                <a:uLnTx/>
                <a:uFillTx/>
                <a:latin typeface="Segoe UI"/>
                <a:ea typeface="+mn-ea"/>
                <a:cs typeface="+mn-cs"/>
              </a:rPr>
              <a:t>– Matthew 6:31-34; Mark 4:19</a:t>
            </a:r>
            <a:endParaRPr kumimoji="0" lang="en-US" sz="2800" b="1" i="0" u="none" strike="noStrike" kern="1200" cap="none" spc="0" normalizeH="0" baseline="0" noProof="0" dirty="0">
              <a:ln>
                <a:noFill/>
              </a:ln>
              <a:solidFill>
                <a:prstClr val="black"/>
              </a:solidFill>
              <a:effectLst/>
              <a:uLnTx/>
              <a:uFillTx/>
              <a:latin typeface="Segoe UI"/>
              <a:ea typeface="+mn-ea"/>
              <a:cs typeface="+mn-cs"/>
            </a:endParaRPr>
          </a:p>
          <a:p>
            <a:pPr marL="228600" marR="0" lvl="0" indent="-22860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Segoe UI"/>
                <a:ea typeface="+mn-ea"/>
                <a:cs typeface="+mn-cs"/>
              </a:rPr>
              <a:t>Apathy </a:t>
            </a:r>
            <a:r>
              <a:rPr kumimoji="0" lang="en-US" sz="2800" b="0" i="0" u="none" strike="noStrike" kern="1200" cap="none" spc="0" normalizeH="0" baseline="0" noProof="0" dirty="0">
                <a:ln>
                  <a:noFill/>
                </a:ln>
                <a:solidFill>
                  <a:prstClr val="black"/>
                </a:solidFill>
                <a:effectLst/>
                <a:uLnTx/>
                <a:uFillTx/>
                <a:latin typeface="Segoe UI"/>
                <a:ea typeface="+mn-ea"/>
                <a:cs typeface="+mn-cs"/>
              </a:rPr>
              <a:t>– Romans 12:11</a:t>
            </a:r>
          </a:p>
        </p:txBody>
      </p:sp>
    </p:spTree>
    <p:extLst>
      <p:ext uri="{BB962C8B-B14F-4D97-AF65-F5344CB8AC3E}">
        <p14:creationId xmlns:p14="http://schemas.microsoft.com/office/powerpoint/2010/main" val="10994933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fade">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fade">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fade">
                                      <p:cBhvr>
                                        <p:cTn id="52"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elcomeDo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egoe 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F25A0713-A64B-439B-91E9-551CE2BAEA8D}" vid="{FD9CE0B8-0910-4446-AF74-F335AEE71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3116</TotalTime>
  <Words>2763</Words>
  <Application>Microsoft Office PowerPoint</Application>
  <PresentationFormat>On-screen Show (4:3)</PresentationFormat>
  <Paragraphs>194</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Segoe UI</vt:lpstr>
      <vt:lpstr>Segoe UI Light</vt:lpstr>
      <vt:lpstr>WelcomeDoc</vt:lpstr>
      <vt:lpstr>Taking Every Thought Captive</vt:lpstr>
      <vt:lpstr>“Taking Every Thought Captive” –  2 Corinthians 10:5</vt:lpstr>
      <vt:lpstr>“Taking Every Thought Captive” –  2 Corinthians 10:5</vt:lpstr>
      <vt:lpstr>Our spiritual battle – 2 Corinthians 10:3-5</vt:lpstr>
      <vt:lpstr>Our spiritual battle – 2 Corinthians 10:3-5</vt:lpstr>
      <vt:lpstr>Our spiritual battle – 2 Corinthians 10:3-5</vt:lpstr>
      <vt:lpstr>“Taking every thought captive …” 2 Corinthians 10:5</vt:lpstr>
      <vt:lpstr>“Taking every thought captive …” 2 Corinthians 10:5</vt:lpstr>
      <vt:lpstr>“Taking every thought captive …” 2 Corinthians 10:5</vt:lpstr>
      <vt:lpstr>“Taking every thought captive …” 2 Corinthians 10:5</vt:lpstr>
      <vt:lpstr>“Taking every thought captive …” 2 Corinthians 10:5</vt:lpstr>
      <vt:lpstr>“Taking every thought captive …” 2 Corinthians 10:5</vt:lpstr>
      <vt:lpstr>“Taking every thought captive …” 2 Corinthians 10:5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(Format)</dc:title>
  <dc:creator>Chris Simmons</dc:creator>
  <cp:lastModifiedBy>Richard Lidh</cp:lastModifiedBy>
  <cp:revision>9</cp:revision>
  <cp:lastPrinted>2020-06-14T14:59:45Z</cp:lastPrinted>
  <dcterms:created xsi:type="dcterms:W3CDTF">2011-11-13T00:33:04Z</dcterms:created>
  <dcterms:modified xsi:type="dcterms:W3CDTF">2020-06-14T15:09:53Z</dcterms:modified>
</cp:coreProperties>
</file>